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29"/>
  </p:notesMasterIdLst>
  <p:sldIdLst>
    <p:sldId id="502" r:id="rId3"/>
    <p:sldId id="276" r:id="rId4"/>
    <p:sldId id="506" r:id="rId5"/>
    <p:sldId id="331" r:id="rId6"/>
    <p:sldId id="403" r:id="rId7"/>
    <p:sldId id="503" r:id="rId8"/>
    <p:sldId id="297" r:id="rId9"/>
    <p:sldId id="341" r:id="rId10"/>
    <p:sldId id="299" r:id="rId11"/>
    <p:sldId id="300" r:id="rId12"/>
    <p:sldId id="504" r:id="rId13"/>
    <p:sldId id="385" r:id="rId14"/>
    <p:sldId id="320" r:id="rId15"/>
    <p:sldId id="349" r:id="rId16"/>
    <p:sldId id="366" r:id="rId17"/>
    <p:sldId id="380" r:id="rId18"/>
    <p:sldId id="358" r:id="rId19"/>
    <p:sldId id="351" r:id="rId20"/>
    <p:sldId id="501" r:id="rId21"/>
    <p:sldId id="357" r:id="rId22"/>
    <p:sldId id="389" r:id="rId23"/>
    <p:sldId id="393" r:id="rId24"/>
    <p:sldId id="390" r:id="rId25"/>
    <p:sldId id="394" r:id="rId26"/>
    <p:sldId id="303" r:id="rId27"/>
    <p:sldId id="3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J. Koenen" initials="JJK" lastIdx="5" clrIdx="0">
    <p:extLst>
      <p:ext uri="{19B8F6BF-5375-455C-9EA6-DF929625EA0E}">
        <p15:presenceInfo xmlns:p15="http://schemas.microsoft.com/office/powerpoint/2012/main" userId="S::jkoenen@barr.com::f6b77c9c-f86b-4981-a15d-69471b80f121" providerId="AD"/>
      </p:ext>
    </p:extLst>
  </p:cmAuthor>
  <p:cmAuthor id="2" name="Martha E. McNey" initials="MEM" lastIdx="2" clrIdx="1">
    <p:extLst>
      <p:ext uri="{19B8F6BF-5375-455C-9EA6-DF929625EA0E}">
        <p15:presenceInfo xmlns:p15="http://schemas.microsoft.com/office/powerpoint/2012/main" userId="S::mmcney@barr.com::02c0fc7f-4959-4cfc-a0ea-3e4df769e5f4" providerId="AD"/>
      </p:ext>
    </p:extLst>
  </p:cmAuthor>
  <p:cmAuthor id="3" name="Angie Timmons" initials="AT" lastIdx="3" clrIdx="2">
    <p:extLst>
      <p:ext uri="{19B8F6BF-5375-455C-9EA6-DF929625EA0E}">
        <p15:presenceInfo xmlns:p15="http://schemas.microsoft.com/office/powerpoint/2012/main" userId="S::Angie.Timmons@hennepin.us::4174f91b-988f-43e0-b164-0bed9874d3ef" providerId="AD"/>
      </p:ext>
    </p:extLst>
  </p:cmAuthor>
  <p:cmAuthor id="4" name="Carol A Hoffman" initials="CAH" lastIdx="3" clrIdx="3">
    <p:extLst>
      <p:ext uri="{19B8F6BF-5375-455C-9EA6-DF929625EA0E}">
        <p15:presenceInfo xmlns:p15="http://schemas.microsoft.com/office/powerpoint/2012/main" userId="S::carol.hoffman@hennepin.us::17a46b48-4af6-4351-842d-25e891bd66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A4"/>
    <a:srgbClr val="FAFAFA"/>
    <a:srgbClr val="9FCC3B"/>
    <a:srgbClr val="345076"/>
    <a:srgbClr val="92C5EB"/>
    <a:srgbClr val="3E1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2E3E0E-B53F-40DC-B8E7-C1D7B59E7C2C}" v="3" dt="2024-09-17T20:11:51.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1460" autoAdjust="0"/>
  </p:normalViewPr>
  <p:slideViewPr>
    <p:cSldViewPr snapToGrid="0">
      <p:cViewPr varScale="1">
        <p:scale>
          <a:sx n="104" d="100"/>
          <a:sy n="104" d="100"/>
        </p:scale>
        <p:origin x="992" y="20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2-18T12:21:59.327" idx="5">
    <p:pos x="10" y="10"/>
    <p:text>Black outlines are ok, but the background of EJ areas needs to be updated due to revised definition.</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496AC-A0B6-4915-96F8-B2975CFF7826}" type="datetimeFigureOut">
              <a:rPr lang="en-US" smtClean="0"/>
              <a:t>8/13/25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9115C-A409-4D10-A586-CDE98A976566}" type="slidenum">
              <a:rPr lang="en-US" smtClean="0"/>
              <a:t>‹#›</a:t>
            </a:fld>
            <a:endParaRPr lang="en-US"/>
          </a:p>
        </p:txBody>
      </p:sp>
    </p:spTree>
    <p:extLst>
      <p:ext uri="{BB962C8B-B14F-4D97-AF65-F5344CB8AC3E}">
        <p14:creationId xmlns:p14="http://schemas.microsoft.com/office/powerpoint/2010/main" val="213615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ea typeface="Calibri" panose="020F0502020204030204" pitchFamily="34" charset="0"/>
              </a:rPr>
              <a:t>Waste management decision (whether or not to operate HERC) based on a risk management goal – Do emissions from HERC create an unacceptable health risk to people and is that risk disproportionately distributed more (higher risk) to people of color. Will shutting down HERC have a positive health impact in communities near HERC?</a:t>
            </a:r>
          </a:p>
          <a:p>
            <a:endParaRPr lang="en-US" sz="1800" b="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you see articles and opinions on HERC closing, the focus is typically on emissions – “HERC emits A, B, C pounds or tons of X, Y, Z – whether it be lead, mercury, nitrogen oxides, particulate matter, dioxin. These pollutants are linked to asthma, heart disease, increased risk of death from COVID.” You may also see a focus on health impacts in a nearby community – incidence of asthma, for example – being tied to HERC emissions.</a:t>
            </a:r>
          </a:p>
          <a:p>
            <a:endParaRPr lang="en-US" b="0" dirty="0"/>
          </a:p>
          <a:p>
            <a:r>
              <a:rPr lang="en-US" b="0" dirty="0"/>
              <a:t>How do you make a more direct correlation between emissions from HERC and the potential for health impacts? Particularly if HERC is not the only source of emissions in the area.</a:t>
            </a:r>
          </a:p>
          <a:p>
            <a:endParaRPr lang="en-US" b="0" dirty="0"/>
          </a:p>
          <a:p>
            <a:r>
              <a:rPr lang="en-US" b="0" dirty="0"/>
              <a:t>Focused question, not looking at issues of climate change, odor, traffic, cost of managing waste, impacts of alternative approaches to managing the waste.</a:t>
            </a:r>
          </a:p>
        </p:txBody>
      </p:sp>
      <p:sp>
        <p:nvSpPr>
          <p:cNvPr id="4" name="Slide Number Placeholder 3"/>
          <p:cNvSpPr>
            <a:spLocks noGrp="1"/>
          </p:cNvSpPr>
          <p:nvPr>
            <p:ph type="sldNum" sz="quarter" idx="5"/>
          </p:nvPr>
        </p:nvSpPr>
        <p:spPr/>
        <p:txBody>
          <a:bodyPr/>
          <a:lstStyle/>
          <a:p>
            <a:fld id="{D46D5A1F-1E19-AB4D-9F91-E209B821ADD1}" type="slidenum">
              <a:rPr lang="en-US" smtClean="0"/>
              <a:t>1</a:t>
            </a:fld>
            <a:endParaRPr lang="en-US"/>
          </a:p>
        </p:txBody>
      </p:sp>
    </p:spTree>
    <p:extLst>
      <p:ext uri="{BB962C8B-B14F-4D97-AF65-F5344CB8AC3E}">
        <p14:creationId xmlns:p14="http://schemas.microsoft.com/office/powerpoint/2010/main" val="180144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MNRisks</a:t>
            </a:r>
            <a:r>
              <a:rPr lang="en-US" b="0" dirty="0"/>
              <a:t> is a statewide modeling evaluation which assesses both cancer and non-cancer risks across the entire state. The model output provided by MPCA allowed us to identify specific point source contributions to a modeled receptor risk along with determining which pollutants were the largest contributors to a total risk. The results can be viewed as an “Air Pollution Score” on MPCA’s Environmental Justice tool. We used MPCA’s underlying risk calculations to look at HERC contributions in comparison to other air pollution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Now that we’ve explained the important concepts of emissions, air quality, and risk, what does the data tell us about HERC’s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Define “receptor” as discussed</a:t>
            </a:r>
          </a:p>
          <a:p>
            <a:endParaRPr lang="en-US" dirty="0"/>
          </a:p>
          <a:p>
            <a:endParaRPr lang="en-US" dirty="0"/>
          </a:p>
          <a:p>
            <a:r>
              <a:rPr lang="en-US" dirty="0"/>
              <a:t>“Culpability” – which sources and pollutants “drive” the overall risk (like, how much of the blame or responsibility falls on a source or pollutant)</a:t>
            </a:r>
          </a:p>
        </p:txBody>
      </p:sp>
      <p:sp>
        <p:nvSpPr>
          <p:cNvPr id="4" name="Slide Number Placeholder 3"/>
          <p:cNvSpPr>
            <a:spLocks noGrp="1"/>
          </p:cNvSpPr>
          <p:nvPr>
            <p:ph type="sldNum" sz="quarter" idx="5"/>
          </p:nvPr>
        </p:nvSpPr>
        <p:spPr/>
        <p:txBody>
          <a:bodyPr/>
          <a:lstStyle/>
          <a:p>
            <a:fld id="{D46D5A1F-1E19-AB4D-9F91-E209B821ADD1}" type="slidenum">
              <a:rPr lang="en-US" smtClean="0"/>
              <a:t>10</a:t>
            </a:fld>
            <a:endParaRPr lang="en-US"/>
          </a:p>
        </p:txBody>
      </p:sp>
    </p:spTree>
    <p:extLst>
      <p:ext uri="{BB962C8B-B14F-4D97-AF65-F5344CB8AC3E}">
        <p14:creationId xmlns:p14="http://schemas.microsoft.com/office/powerpoint/2010/main" val="399617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Calibri" panose="020F0502020204030204" pitchFamily="34" charset="0"/>
              </a:rPr>
              <a:t>The large image shows the </a:t>
            </a:r>
            <a:r>
              <a:rPr lang="en-US" sz="1800" b="0" i="0" u="none" strike="noStrike" baseline="0" dirty="0" err="1">
                <a:solidFill>
                  <a:srgbClr val="000000"/>
                </a:solidFill>
                <a:latin typeface="Calibri" panose="020F0502020204030204" pitchFamily="34" charset="0"/>
              </a:rPr>
              <a:t>MNRisks</a:t>
            </a:r>
            <a:r>
              <a:rPr lang="en-US" sz="1800" b="0" i="0" u="none" strike="noStrike" baseline="0" dirty="0">
                <a:solidFill>
                  <a:srgbClr val="000000"/>
                </a:solidFill>
                <a:latin typeface="Calibri" panose="020F0502020204030204" pitchFamily="34" charset="0"/>
              </a:rPr>
              <a:t> receptor grid superimposed on the environmental justice map, with HERC identified as a yellow star. The state map on the left shows the full </a:t>
            </a:r>
            <a:r>
              <a:rPr lang="en-US" sz="1800" b="0" i="0" u="none" strike="noStrike" baseline="0" dirty="0" err="1">
                <a:solidFill>
                  <a:srgbClr val="000000"/>
                </a:solidFill>
                <a:latin typeface="Calibri" panose="020F0502020204030204" pitchFamily="34" charset="0"/>
              </a:rPr>
              <a:t>MNRisks</a:t>
            </a:r>
            <a:r>
              <a:rPr lang="en-US" sz="1800" b="0" i="0" u="none" strike="noStrike" baseline="0" dirty="0">
                <a:solidFill>
                  <a:srgbClr val="000000"/>
                </a:solidFill>
                <a:latin typeface="Calibri" panose="020F0502020204030204" pitchFamily="34" charset="0"/>
              </a:rPr>
              <a:t> receptor grid for the entire state. Using the emissions data and dispersion factors, the model calculates the pollutant concentrations at each receptor location (purple dot). Statewide, there are about 65,000 receptors and the grid spacing is smaller in the metro area with greater population density and larger in greater Minnesota where the population density is much smaller. The air concentration outputs provided the highest 1-hour average air concentration, and the maximum annual average air concentration.</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a. 3,000-meter spacing across the entire state </a:t>
            </a:r>
          </a:p>
          <a:p>
            <a:r>
              <a:rPr lang="en-US" sz="1800" b="0" i="0" u="none" strike="noStrike" baseline="0" dirty="0">
                <a:solidFill>
                  <a:srgbClr val="000000"/>
                </a:solidFill>
                <a:latin typeface="Calibri" panose="020F0502020204030204" pitchFamily="34" charset="0"/>
              </a:rPr>
              <a:t>b. 300-meter spacing in the Metro area </a:t>
            </a:r>
          </a:p>
          <a:p>
            <a:r>
              <a:rPr lang="en-US" sz="1800" b="0" i="0" u="none" strike="noStrike" baseline="0" dirty="0">
                <a:solidFill>
                  <a:srgbClr val="000000"/>
                </a:solidFill>
                <a:latin typeface="Calibri" panose="020F0502020204030204" pitchFamily="34" charset="0"/>
              </a:rPr>
              <a:t>c. At each Block group centroid (4,111 receptors) </a:t>
            </a:r>
          </a:p>
          <a:p>
            <a:r>
              <a:rPr lang="en-US" sz="1800" b="0" i="0" u="none" strike="noStrike" baseline="0" dirty="0">
                <a:solidFill>
                  <a:srgbClr val="000000"/>
                </a:solidFill>
                <a:latin typeface="Calibri" panose="020F0502020204030204" pitchFamily="34" charset="0"/>
              </a:rPr>
              <a:t>d. A 300-meter diameter ring around point sources in the emissions inventory </a:t>
            </a:r>
          </a:p>
          <a:p>
            <a:r>
              <a:rPr lang="en-US" sz="1800" b="0" i="0" u="none" strike="noStrike" baseline="0" dirty="0">
                <a:solidFill>
                  <a:srgbClr val="000000"/>
                </a:solidFill>
                <a:latin typeface="Calibri" panose="020F0502020204030204" pitchFamily="34" charset="0"/>
              </a:rPr>
              <a:t>e. Property boundaries for major facilities that have submitted model data information </a:t>
            </a: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11</a:t>
            </a:fld>
            <a:endParaRPr lang="en-US"/>
          </a:p>
        </p:txBody>
      </p:sp>
    </p:spTree>
    <p:extLst>
      <p:ext uri="{BB962C8B-B14F-4D97-AF65-F5344CB8AC3E}">
        <p14:creationId xmlns:p14="http://schemas.microsoft.com/office/powerpoint/2010/main" val="3779359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each receptor location (purple dot) in the previous slide, the model calculates the highest one-hour and annual average air concentration of each pollutant from all source’s combined emissions. Each point (permitted) source has its own contribution, while non-point (area) and mobile sources contribute collectively in general areas which means we aren’t able to identify a specific mobile source or non-point source’s contribution to an air concentration. The purple circle represents a single receptor which represents an air concentration as a mass of a pollutant within a cubic meter. That pollution (ug) represents the sum of all source’s emissions of each pollutant. Then, each pollutant’s air concentration is compared to their cancer or non-cancer health risk guideline value and then all pollutants with a cancer health risk value are add together to get a total cancer risk at each receptor. The same goes for all pollutants with non-cancer health risk values, they are added together for a total non-cancer risk at each receptor.</a:t>
            </a:r>
          </a:p>
          <a:p>
            <a:endParaRPr lang="en-US" dirty="0"/>
          </a:p>
          <a:p>
            <a:r>
              <a:rPr lang="en-US" dirty="0"/>
              <a:t>You sum each pollutant across all sources to determine the total pollutant at that location. You can determine each source’s contribution to a total pollutant concentration at that location.</a:t>
            </a:r>
          </a:p>
          <a:p>
            <a:endParaRPr lang="en-US" dirty="0"/>
          </a:p>
          <a:p>
            <a:r>
              <a:rPr lang="en-US" dirty="0" err="1"/>
              <a:t>MNRisks</a:t>
            </a:r>
            <a:r>
              <a:rPr lang="en-US" dirty="0"/>
              <a:t> also looks at what portion of the emissions is deposited to soil and water. These are used in the agricultural and fish-consumption scenarios.</a:t>
            </a:r>
          </a:p>
          <a:p>
            <a:endParaRPr lang="en-US" dirty="0"/>
          </a:p>
          <a:p>
            <a:r>
              <a:rPr lang="en-US" dirty="0"/>
              <a:t>Risk is calculated for a receptor by looking at the contribution of all pollutants (total from all sources) across all pathways. Because we have pollutant contributions by source, we can also determine a particular sources contribution to risk as a fraction of overall risk at that location.</a:t>
            </a:r>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12</a:t>
            </a:fld>
            <a:endParaRPr lang="en-US"/>
          </a:p>
        </p:txBody>
      </p:sp>
    </p:spTree>
    <p:extLst>
      <p:ext uri="{BB962C8B-B14F-4D97-AF65-F5344CB8AC3E}">
        <p14:creationId xmlns:p14="http://schemas.microsoft.com/office/powerpoint/2010/main" val="111474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You sum each pollutant across all sources to determine the total pollutant at that location. You can determine each source’s contribution to a total pollutant concentration at that location.</a:t>
            </a:r>
          </a:p>
          <a:p>
            <a:endParaRPr lang="en-US" b="0" dirty="0"/>
          </a:p>
          <a:p>
            <a:r>
              <a:rPr lang="en-US" b="0" dirty="0" err="1"/>
              <a:t>MNRisks</a:t>
            </a:r>
            <a:r>
              <a:rPr lang="en-US" b="0" dirty="0"/>
              <a:t> also looks at what portion of the emissions is deposited to soil and water. These are used in the agricultural and fish-consumption scenarios.</a:t>
            </a:r>
          </a:p>
          <a:p>
            <a:endParaRPr lang="en-US" b="0" dirty="0"/>
          </a:p>
          <a:p>
            <a:r>
              <a:rPr lang="en-US" b="0" dirty="0"/>
              <a:t>Risk is calculated for a receptor by looking at the contribution of all pollutants (total from all sources) across all pathways. Because we have pollutant contributions by source, we can also determine a particular sources contribution to risk as a fraction of overall risk at that location.</a:t>
            </a:r>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13</a:t>
            </a:fld>
            <a:endParaRPr lang="en-US"/>
          </a:p>
        </p:txBody>
      </p:sp>
    </p:spTree>
    <p:extLst>
      <p:ext uri="{BB962C8B-B14F-4D97-AF65-F5344CB8AC3E}">
        <p14:creationId xmlns:p14="http://schemas.microsoft.com/office/powerpoint/2010/main" val="67504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risk results we will be presenting show HERC’s contribution to the total relative cancer and non-cancer risk for a series of census tracts outlined in this figure. The tracts were selected by extending out six radial directions at different distances to get a general mix of EJ and non-EJ designated areas. The risk from HERC’s contribution is based on the average concentration from receptors within the tract. The risk from all sources is based on the average risk across all blocks within a tract. So, the average across all the purple dots within each of these black outlined areas represents the risk within the census tract.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14</a:t>
            </a:fld>
            <a:endParaRPr lang="en-US" dirty="0"/>
          </a:p>
        </p:txBody>
      </p:sp>
    </p:spTree>
    <p:extLst>
      <p:ext uri="{BB962C8B-B14F-4D97-AF65-F5344CB8AC3E}">
        <p14:creationId xmlns:p14="http://schemas.microsoft.com/office/powerpoint/2010/main" val="3968340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will start with the North Loop census tract which is the area directly surrounding HERC. These graphs compare HERC’s contribution (red) to total risk (blue) as a percentage of total risk. The total risk is associated with all other sources (other point sources, non-point sources, mobile sources). The left graph shows the cancer risk and the right graph shows the non-cancer risk. Both charts identify the incremental risk guideline value as a blue line. The total cancer risk is approximately 3.25X10-5 or 3.3 people in 100,000 which is 3 times over the incremental risk guideline level. HERC’s emissions make up 3.45% of that estimate. For non-cancer, the total risk is slightly above 1 and HERC’s emissions make up 0.43% of that total. </a:t>
            </a:r>
          </a:p>
          <a:p>
            <a:endParaRPr lang="en-US" b="0" dirty="0"/>
          </a:p>
          <a:p>
            <a:r>
              <a:rPr lang="en-US" b="0" dirty="0"/>
              <a:t>In a hypothetical case of HERC shutting down, removing the light blue bar of HERC’s contributions would not resolve the remaining cancer or non-cancer risk. As we review the other census tract results, you will see this pattern repeated.</a:t>
            </a:r>
          </a:p>
          <a:p>
            <a:endParaRPr lang="en-US" b="0" dirty="0"/>
          </a:p>
          <a:p>
            <a:r>
              <a:rPr lang="en-US" dirty="0"/>
              <a:t>Emission graphs showed about 83,000 </a:t>
            </a:r>
            <a:r>
              <a:rPr lang="en-US" dirty="0" err="1"/>
              <a:t>lb</a:t>
            </a:r>
            <a:r>
              <a:rPr lang="en-US" dirty="0"/>
              <a:t> of HCL per year, and 0.003 </a:t>
            </a:r>
            <a:r>
              <a:rPr lang="en-US" dirty="0" err="1"/>
              <a:t>lb</a:t>
            </a:r>
            <a:r>
              <a:rPr lang="en-US" dirty="0"/>
              <a:t> of dioxin. Dioxin is the primary driver of cancer risk, non-cancer risk from HCL and dioxin are on a similar scale and the majority of the risk driver</a:t>
            </a:r>
          </a:p>
        </p:txBody>
      </p:sp>
      <p:sp>
        <p:nvSpPr>
          <p:cNvPr id="4" name="Slide Number Placeholder 3"/>
          <p:cNvSpPr>
            <a:spLocks noGrp="1"/>
          </p:cNvSpPr>
          <p:nvPr>
            <p:ph type="sldNum" sz="quarter" idx="5"/>
          </p:nvPr>
        </p:nvSpPr>
        <p:spPr/>
        <p:txBody>
          <a:bodyPr/>
          <a:lstStyle/>
          <a:p>
            <a:fld id="{D46D5A1F-1E19-AB4D-9F91-E209B821ADD1}" type="slidenum">
              <a:rPr lang="en-US" smtClean="0"/>
              <a:t>15</a:t>
            </a:fld>
            <a:endParaRPr lang="en-US"/>
          </a:p>
        </p:txBody>
      </p:sp>
    </p:spTree>
    <p:extLst>
      <p:ext uri="{BB962C8B-B14F-4D97-AF65-F5344CB8AC3E}">
        <p14:creationId xmlns:p14="http://schemas.microsoft.com/office/powerpoint/2010/main" val="4266513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16</a:t>
            </a:fld>
            <a:endParaRPr lang="en-US"/>
          </a:p>
        </p:txBody>
      </p:sp>
    </p:spTree>
    <p:extLst>
      <p:ext uri="{BB962C8B-B14F-4D97-AF65-F5344CB8AC3E}">
        <p14:creationId xmlns:p14="http://schemas.microsoft.com/office/powerpoint/2010/main" val="2363805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17</a:t>
            </a:fld>
            <a:endParaRPr lang="en-US"/>
          </a:p>
        </p:txBody>
      </p:sp>
    </p:spTree>
    <p:extLst>
      <p:ext uri="{BB962C8B-B14F-4D97-AF65-F5344CB8AC3E}">
        <p14:creationId xmlns:p14="http://schemas.microsoft.com/office/powerpoint/2010/main" val="3212196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18</a:t>
            </a:fld>
            <a:endParaRPr lang="en-US"/>
          </a:p>
        </p:txBody>
      </p:sp>
    </p:spTree>
    <p:extLst>
      <p:ext uri="{BB962C8B-B14F-4D97-AF65-F5344CB8AC3E}">
        <p14:creationId xmlns:p14="http://schemas.microsoft.com/office/powerpoint/2010/main" val="4172614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19</a:t>
            </a:fld>
            <a:endParaRPr lang="en-US"/>
          </a:p>
        </p:txBody>
      </p:sp>
    </p:spTree>
    <p:extLst>
      <p:ext uri="{BB962C8B-B14F-4D97-AF65-F5344CB8AC3E}">
        <p14:creationId xmlns:p14="http://schemas.microsoft.com/office/powerpoint/2010/main" val="422259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findings conclude that the cancer and non-cancer risks from HERC emissions by themselves are well below Minnesota Department of Health incremental risk thresholds. This result makes sense since as a permitted point-source facility, HERC is not allowed to emit pollutants in amounts that would increase cancer or non-cancer risks above incremental risk thresholds. MPCA would not issue a permit to HERC if they had data that said they did. This is why MPCA requires permits for point sources – to require the emissions controls to avoid an adverse health impact</a:t>
            </a:r>
            <a:br>
              <a:rPr lang="en-US" dirty="0"/>
            </a:br>
            <a:r>
              <a:rPr lang="en-US" dirty="0"/>
              <a:t> </a:t>
            </a:r>
          </a:p>
          <a:p>
            <a:r>
              <a:rPr lang="en-US" dirty="0"/>
              <a:t>The overall emissions in Hennepin County are dominated by mobile and non-point sources, which makes those sources more likely to have greater impacts on the total risk in the area. Our results only looked at HERC specific contributions, not all point source contributions to the total risk, however, the MPCA’s Understanding Environmental Justice in Minnesota website has it broken out by source type and in most census tracts, the primary source of the total risk is traffic emissions.</a:t>
            </a:r>
          </a:p>
          <a:p>
            <a:endParaRPr lang="en-US" dirty="0"/>
          </a:p>
          <a:p>
            <a:r>
              <a:rPr lang="en-US" dirty="0"/>
              <a:t>The overall impact from HERC’s emissions was negligible by itself, and especially when compared with the current background cancer and non-cancer levels.</a:t>
            </a:r>
          </a:p>
          <a:p>
            <a:endParaRPr lang="en-US" dirty="0"/>
          </a:p>
          <a:p>
            <a:r>
              <a:rPr lang="en-US" dirty="0"/>
              <a:t>HERC is not likely to cause more adverse cancer or non-cancer health effects in one population than in others (similar and low impact to all populations)</a:t>
            </a:r>
          </a:p>
          <a:p>
            <a:endParaRPr lang="en-US" dirty="0"/>
          </a:p>
        </p:txBody>
      </p:sp>
      <p:sp>
        <p:nvSpPr>
          <p:cNvPr id="4" name="Slide Number Placeholder 3"/>
          <p:cNvSpPr>
            <a:spLocks noGrp="1"/>
          </p:cNvSpPr>
          <p:nvPr>
            <p:ph type="sldNum" sz="quarter" idx="5"/>
          </p:nvPr>
        </p:nvSpPr>
        <p:spPr/>
        <p:txBody>
          <a:bodyPr/>
          <a:lstStyle/>
          <a:p>
            <a:fld id="{CCB9115C-A409-4D10-A586-CDE98A976566}" type="slidenum">
              <a:rPr lang="en-US" smtClean="0"/>
              <a:t>2</a:t>
            </a:fld>
            <a:endParaRPr lang="en-US"/>
          </a:p>
        </p:txBody>
      </p:sp>
    </p:spTree>
    <p:extLst>
      <p:ext uri="{BB962C8B-B14F-4D97-AF65-F5344CB8AC3E}">
        <p14:creationId xmlns:p14="http://schemas.microsoft.com/office/powerpoint/2010/main" val="2098297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20</a:t>
            </a:fld>
            <a:endParaRPr lang="en-US"/>
          </a:p>
        </p:txBody>
      </p:sp>
    </p:spTree>
    <p:extLst>
      <p:ext uri="{BB962C8B-B14F-4D97-AF65-F5344CB8AC3E}">
        <p14:creationId xmlns:p14="http://schemas.microsoft.com/office/powerpoint/2010/main" val="57683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chart summarizes the total cancer risk from all census tracts and groups them by EJ tract vs non-EJ tract in no particular order. Once again HERC’s portion of the total is in red at the bottom. Average total risk value is higher in EJ than in non-EJ areas. </a:t>
            </a:r>
          </a:p>
        </p:txBody>
      </p:sp>
      <p:sp>
        <p:nvSpPr>
          <p:cNvPr id="4" name="Slide Number Placeholder 3"/>
          <p:cNvSpPr>
            <a:spLocks noGrp="1"/>
          </p:cNvSpPr>
          <p:nvPr>
            <p:ph type="sldNum" sz="quarter" idx="5"/>
          </p:nvPr>
        </p:nvSpPr>
        <p:spPr/>
        <p:txBody>
          <a:bodyPr/>
          <a:lstStyle/>
          <a:p>
            <a:fld id="{D46D5A1F-1E19-AB4D-9F91-E209B821ADD1}" type="slidenum">
              <a:rPr lang="en-US" smtClean="0"/>
              <a:t>21</a:t>
            </a:fld>
            <a:endParaRPr lang="en-US" dirty="0"/>
          </a:p>
        </p:txBody>
      </p:sp>
    </p:spTree>
    <p:extLst>
      <p:ext uri="{BB962C8B-B14F-4D97-AF65-F5344CB8AC3E}">
        <p14:creationId xmlns:p14="http://schemas.microsoft.com/office/powerpoint/2010/main" val="2817880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pulled out the red contribution from HERC in the previous chart to look at the cancer risk solely from HERC. The maximum scale on the vertical axis 1.4E-06 or 1.4 person in 1,000,000 people, which is below the incremental cancer risk guideline level. </a:t>
            </a:r>
          </a:p>
        </p:txBody>
      </p:sp>
      <p:sp>
        <p:nvSpPr>
          <p:cNvPr id="4" name="Slide Number Placeholder 3"/>
          <p:cNvSpPr>
            <a:spLocks noGrp="1"/>
          </p:cNvSpPr>
          <p:nvPr>
            <p:ph type="sldNum" sz="quarter" idx="5"/>
          </p:nvPr>
        </p:nvSpPr>
        <p:spPr/>
        <p:txBody>
          <a:bodyPr/>
          <a:lstStyle/>
          <a:p>
            <a:fld id="{D46D5A1F-1E19-AB4D-9F91-E209B821ADD1}" type="slidenum">
              <a:rPr lang="en-US" smtClean="0"/>
              <a:t>22</a:t>
            </a:fld>
            <a:endParaRPr lang="en-US" dirty="0"/>
          </a:p>
        </p:txBody>
      </p:sp>
    </p:spTree>
    <p:extLst>
      <p:ext uri="{BB962C8B-B14F-4D97-AF65-F5344CB8AC3E}">
        <p14:creationId xmlns:p14="http://schemas.microsoft.com/office/powerpoint/2010/main" val="976724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chart summarizes the total noncancer risk from all census tracts and groups them by EJ tract vs non-EJ tract in no particular order. Once again HERC’s portion of the total is in red at the bottom. There are 5 EJ census tracts above the incremental risk guideline value compared to 6 non-EJ census tracts.</a:t>
            </a:r>
          </a:p>
        </p:txBody>
      </p:sp>
      <p:sp>
        <p:nvSpPr>
          <p:cNvPr id="4" name="Slide Number Placeholder 3"/>
          <p:cNvSpPr>
            <a:spLocks noGrp="1"/>
          </p:cNvSpPr>
          <p:nvPr>
            <p:ph type="sldNum" sz="quarter" idx="5"/>
          </p:nvPr>
        </p:nvSpPr>
        <p:spPr/>
        <p:txBody>
          <a:bodyPr/>
          <a:lstStyle/>
          <a:p>
            <a:fld id="{D46D5A1F-1E19-AB4D-9F91-E209B821ADD1}" type="slidenum">
              <a:rPr lang="en-US" smtClean="0"/>
              <a:t>23</a:t>
            </a:fld>
            <a:endParaRPr lang="en-US" dirty="0"/>
          </a:p>
        </p:txBody>
      </p:sp>
    </p:spTree>
    <p:extLst>
      <p:ext uri="{BB962C8B-B14F-4D97-AF65-F5344CB8AC3E}">
        <p14:creationId xmlns:p14="http://schemas.microsoft.com/office/powerpoint/2010/main" val="3105329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pulled out the red contribution from HERC in the previous chart to look at the noncancer risk solely from HERC. The maximum scale on the vertical axis 0.006, which is well below the incremental noncancer risk guideline level of 1. </a:t>
            </a:r>
          </a:p>
        </p:txBody>
      </p:sp>
      <p:sp>
        <p:nvSpPr>
          <p:cNvPr id="4" name="Slide Number Placeholder 3"/>
          <p:cNvSpPr>
            <a:spLocks noGrp="1"/>
          </p:cNvSpPr>
          <p:nvPr>
            <p:ph type="sldNum" sz="quarter" idx="5"/>
          </p:nvPr>
        </p:nvSpPr>
        <p:spPr/>
        <p:txBody>
          <a:bodyPr/>
          <a:lstStyle/>
          <a:p>
            <a:fld id="{D46D5A1F-1E19-AB4D-9F91-E209B821ADD1}" type="slidenum">
              <a:rPr lang="en-US" smtClean="0"/>
              <a:t>24</a:t>
            </a:fld>
            <a:endParaRPr lang="en-US" dirty="0"/>
          </a:p>
        </p:txBody>
      </p:sp>
    </p:spTree>
    <p:extLst>
      <p:ext uri="{BB962C8B-B14F-4D97-AF65-F5344CB8AC3E}">
        <p14:creationId xmlns:p14="http://schemas.microsoft.com/office/powerpoint/2010/main" val="2674244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To summarize our findings, from a risk perspective The cancer and non-cancer risks from HERC emissions by themselves are well below Minnesota Department of Health incremental risk thresholds. This result makes sense since as a permitted point-source facility, HERC is not allowed to emit pollutants in amounts that would increase cancer or non-cancer risks above incremental risk thresholds. MPCA would not issue a permit to HERC if they had data that said they did. This is why MPCA requires permits for point sources – to require the emissions controls to avoid an adverse health impact.</a:t>
            </a:r>
          </a:p>
          <a:p>
            <a:endParaRPr lang="en-US" b="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overall emissions in Hennepin County are dominated by mobile and non-point sources, which makes those sources more likely to have greater impacts on the total risk in the area. Our results only looked at HERC specific contributions, not all point source contributions to the total risk, however, the MPCA’s Understanding Environmental Justice in Minnesota website has it broken out by source type and in most census tracts, the primary source of the total risk is traffic emissions.</a:t>
            </a:r>
          </a:p>
          <a:p>
            <a:endParaRPr lang="en-US" dirty="0"/>
          </a:p>
          <a:p>
            <a:r>
              <a:rPr lang="en-US" dirty="0"/>
              <a:t>The overall impact from HERC’s emissions was negligible by itself, and especially when compared with the current background cancer and non-cancer levels.</a:t>
            </a:r>
          </a:p>
          <a:p>
            <a:endParaRPr lang="en-US" dirty="0"/>
          </a:p>
          <a:p>
            <a:r>
              <a:rPr lang="en-US" dirty="0"/>
              <a:t>When looking at </a:t>
            </a:r>
            <a:r>
              <a:rPr lang="en-US" dirty="0" err="1"/>
              <a:t>MnRISK</a:t>
            </a:r>
            <a:r>
              <a:rPr lang="en-US" dirty="0"/>
              <a:t>, HERC is not likely to cause more adverse cancer or non-cancer health effects in one population than in others (similar and low impact to all populations)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D5A1F-1E19-AB4D-9F91-E209B821AD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032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D5A1F-1E19-AB4D-9F91-E209B821AD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525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ea typeface="Times New Roman" panose="02020603050405020304" pitchFamily="18" charset="0"/>
              </a:rPr>
              <a:t>How do we evaluate whether air emissions have an unacceptable risk? The Environmental Protection Agency (EPA), Minnesota Pollution Control Agency (MPCA) and Minnesota Department of Health (MDH) use the science of “risk assessment” to characterize the nature and extent of potential health impacts to humans due to chemical contaminants in the environment (air, water, soil). </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Emissions are a component of the risk assessment. But not all of it because health impact is a complex function of  how much pollutant you are exposed to, and what level of exposure results in health effects.</a:t>
            </a:r>
          </a:p>
          <a:p>
            <a:endParaRPr lang="en-US" dirty="0"/>
          </a:p>
        </p:txBody>
      </p:sp>
      <p:sp>
        <p:nvSpPr>
          <p:cNvPr id="4" name="Slide Number Placeholder 3"/>
          <p:cNvSpPr>
            <a:spLocks noGrp="1"/>
          </p:cNvSpPr>
          <p:nvPr>
            <p:ph type="sldNum" sz="quarter" idx="5"/>
          </p:nvPr>
        </p:nvSpPr>
        <p:spPr/>
        <p:txBody>
          <a:bodyPr/>
          <a:lstStyle/>
          <a:p>
            <a:fld id="{CCB9115C-A409-4D10-A586-CDE98A976566}" type="slidenum">
              <a:rPr lang="en-US" smtClean="0"/>
              <a:t>3</a:t>
            </a:fld>
            <a:endParaRPr lang="en-US"/>
          </a:p>
        </p:txBody>
      </p:sp>
    </p:spTree>
    <p:extLst>
      <p:ext uri="{BB962C8B-B14F-4D97-AF65-F5344CB8AC3E}">
        <p14:creationId xmlns:p14="http://schemas.microsoft.com/office/powerpoint/2010/main" val="293709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comes from the Minnesota Pollution Control Agency’s (MPCA’s) website. And it shows that there are a variety of emission sources in our neighborhoods.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can be a variety of specific pollutants that come from each source. You can see that they often have an outlet point – a smokestack, a chimney, a tailpipe. But not always – like in the case of a backyard fire.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Emissions are typically measured on a mass per time basis – short-term as pounds per hour, grams per second, longer-term as tons per year or pounds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They’re grouped into three main categories, 1) point sources, 2) non point sources, and 3) mobile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 source facilities with air quality permits issued by the Minnesota Pollution Control Agency.  Most regulated of all source types (require </a:t>
            </a:r>
            <a:br>
              <a:rPr lang="en-US" dirty="0"/>
            </a:br>
            <a:r>
              <a:rPr lang="en-US" dirty="0"/>
              <a:t>air pollution controls; testing and monitoring; recordkeeping and reporting)  HERC is a point source. In total, point sources produce less pollution than the next two types of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Non-point, Facilities too small to require a permit - by “too small” we mean not high enough emissions from any one facility, but there are a lot of them and collectively they produce a high amount of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gas stations, dry cleaners, asphalt paving, and industrial, commercial, and residential burning of fuel Includes your home furnace, water heater and stove if they use natural gas. Also includes indoor fireplaces and outdoor fire pits, whether they burn natural gas or wood.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Mobile sources include on-road and off-road which are not individually regulated.  Examples include passenger cars and trucks, commercial trucks and buses, aircraft, heavy equipment, marine vessels, recreational vehicles, small engines and tools (gas-powered lawnmowers. Collectively mobile sources produce a high proportion of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4</a:t>
            </a:fld>
            <a:endParaRPr lang="en-US"/>
          </a:p>
        </p:txBody>
      </p:sp>
    </p:spTree>
    <p:extLst>
      <p:ext uri="{BB962C8B-B14F-4D97-AF65-F5344CB8AC3E}">
        <p14:creationId xmlns:p14="http://schemas.microsoft.com/office/powerpoint/2010/main" val="380911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Data comes from two MPCA websites, but it’s all based on emission inventory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graph on the left, statewide, 79% of emissions are from sources other than point sources. In an urban/suburban area, even where you are likely to have a higher density of point sources, total emissions are driven by the roads  and traffic density, population, and commercial emitters.  In Hennepin County the percent (% )from point sources from all point sources is 2.3%, HERC’s portion is only 0.2%.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contribution of HERCs emissions compared to total emissions is quite small, which is also true pollutant by pollutant.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Also note that point sources typically have tall “smoke stacks”, so the release points for emissions are high in the air, which increases dispersion of those pollutants. Emissions from mobile sources and many of the non-point sources are low to the ground, and in the breathing zone.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46D5A1F-1E19-AB4D-9F91-E209B821ADD1}" type="slidenum">
              <a:rPr lang="en-US" smtClean="0"/>
              <a:t>5</a:t>
            </a:fld>
            <a:endParaRPr lang="en-US"/>
          </a:p>
        </p:txBody>
      </p:sp>
    </p:spTree>
    <p:extLst>
      <p:ext uri="{BB962C8B-B14F-4D97-AF65-F5344CB8AC3E}">
        <p14:creationId xmlns:p14="http://schemas.microsoft.com/office/powerpoint/2010/main" val="323008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risk assessment can be summarized in four steps. First, determine which pollutants can cause health impacts. Next, determine the minimum amount of the pollutant that causes a measurable health impact along with the length of time a person is exposed to the pollutant that results in a measurable health impact. With this information, the pollutant is assigned a risk value which is used in combination with the air concentration to quantify the potential health risk, either cancer or non-cancer.  </a:t>
            </a:r>
          </a:p>
          <a:p>
            <a:endParaRPr lang="en-US" b="1" dirty="0"/>
          </a:p>
          <a:p>
            <a:r>
              <a:rPr lang="en-US" b="0" dirty="0"/>
              <a:t>Risk is dependent on a given exposure and how much of the pollutant people are exposed to which influences the resulting types of health problems. There are 4 steps that go into characterizing a total risk for a population. The first is identifying a specific pollutant’s potential health impacts or hazards. Once that is determined, scientific and clinical studies are conducted to identify the dose-response of that pollutant, or the amount of a pollutant that is hazardous to human health. Additionally, an exposure assessment identifies the length of time that is considered hazardous to human health for a given pollutant. Using all of this information, a risk characterization of the pollutant is quantified as a risk value to compare to a pollutant’s air concentration. </a:t>
            </a:r>
          </a:p>
          <a:p>
            <a:endParaRPr lang="en-US" b="0" dirty="0"/>
          </a:p>
          <a:p>
            <a:r>
              <a:rPr lang="en-US" b="0" dirty="0"/>
              <a:t>Risk is summed across pollutants and across exposure “scenarios”.</a:t>
            </a:r>
          </a:p>
        </p:txBody>
      </p:sp>
      <p:sp>
        <p:nvSpPr>
          <p:cNvPr id="4" name="Slide Number Placeholder 3"/>
          <p:cNvSpPr>
            <a:spLocks noGrp="1"/>
          </p:cNvSpPr>
          <p:nvPr>
            <p:ph type="sldNum" sz="quarter" idx="5"/>
          </p:nvPr>
        </p:nvSpPr>
        <p:spPr/>
        <p:txBody>
          <a:bodyPr/>
          <a:lstStyle/>
          <a:p>
            <a:fld id="{D46D5A1F-1E19-AB4D-9F91-E209B821ADD1}" type="slidenum">
              <a:rPr lang="en-US" smtClean="0"/>
              <a:t>6</a:t>
            </a:fld>
            <a:endParaRPr lang="en-US"/>
          </a:p>
        </p:txBody>
      </p:sp>
    </p:spTree>
    <p:extLst>
      <p:ext uri="{BB962C8B-B14F-4D97-AF65-F5344CB8AC3E}">
        <p14:creationId xmlns:p14="http://schemas.microsoft.com/office/powerpoint/2010/main" val="4160599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Risk assessments look at two different types of risk, cancer risk and non-cancer risk. Examples of non-cancer health ailments are asthma, or heart or kidney disease. Cancer risk represents the </a:t>
            </a:r>
            <a:r>
              <a:rPr lang="en-US" b="0" u="sng" dirty="0"/>
              <a:t>increased chance </a:t>
            </a:r>
            <a:r>
              <a:rPr lang="en-US" b="0" dirty="0"/>
              <a:t>a person has of developing cancer over their entire lifetime. Non-cancer risk represents the level below which a person “should” experience no harmful effects. Some pollutants have cancer effects, some have non-cancer effects, some have both.</a:t>
            </a:r>
          </a:p>
          <a:p>
            <a:endParaRPr lang="en-US" b="0" dirty="0"/>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7</a:t>
            </a:fld>
            <a:endParaRPr lang="en-US"/>
          </a:p>
        </p:txBody>
      </p:sp>
    </p:spTree>
    <p:extLst>
      <p:ext uri="{BB962C8B-B14F-4D97-AF65-F5344CB8AC3E}">
        <p14:creationId xmlns:p14="http://schemas.microsoft.com/office/powerpoint/2010/main" val="271394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State and federal regulatory standards and guidelines are intended to limit exposures to potential carcinogens from regulated facilities to very low risks, for example, one additional cancer diagnosis in 100,000 people with lifetime exposure. This level of cancer risk is purposefully many thousands of times lower than cancer risks that can be detected by epidemiologic studies or examination of community cancer rates. </a:t>
            </a:r>
          </a:p>
          <a:p>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8</a:t>
            </a:fld>
            <a:endParaRPr lang="en-US"/>
          </a:p>
        </p:txBody>
      </p:sp>
    </p:spTree>
    <p:extLst>
      <p:ext uri="{BB962C8B-B14F-4D97-AF65-F5344CB8AC3E}">
        <p14:creationId xmlns:p14="http://schemas.microsoft.com/office/powerpoint/2010/main" val="48577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data that we will be referencing for the risk results is the direct output from the Minnesota Statewide Screening of Human Health Risks from Air Pollution Modeling, or </a:t>
            </a:r>
            <a:r>
              <a:rPr lang="en-US" b="0" dirty="0" err="1"/>
              <a:t>MNRisks</a:t>
            </a:r>
            <a:r>
              <a:rPr lang="en-US" b="0" dirty="0"/>
              <a:t>. It is a statewide model incorporating all emission sources (point, non-point, and mobile) and uses an emission inventory database of actual emissions from 2014. The modeling looked at receptors throughout the entire state and calculated air concentrations for exposures from both breathing in the air pollution and from other pathways like ingestion of plants, fish, and meat from exposure in soil and waterbodies. </a:t>
            </a:r>
            <a:r>
              <a:rPr lang="en-US" b="0" dirty="0" err="1"/>
              <a:t>MNRisks</a:t>
            </a:r>
            <a:r>
              <a:rPr lang="en-US" b="0" dirty="0"/>
              <a:t> is scheduled to be updated with a more recent emission inventory to evaluate how our potential risks have changed.</a:t>
            </a:r>
          </a:p>
          <a:p>
            <a:endParaRPr lang="en-US" dirty="0"/>
          </a:p>
          <a:p>
            <a:r>
              <a:rPr lang="en-US" dirty="0"/>
              <a:t>“</a:t>
            </a:r>
            <a:r>
              <a:rPr lang="en-US" b="0" i="0" dirty="0">
                <a:solidFill>
                  <a:srgbClr val="4D5156"/>
                </a:solidFill>
                <a:effectLst/>
                <a:latin typeface="Roboto" panose="02000000000000000000" pitchFamily="2" charset="0"/>
              </a:rPr>
              <a:t>Minnesota Risk Screening” MPCA’s tool for evaluating risks in Minnesota resulting for a variety of pollutant sources</a:t>
            </a:r>
          </a:p>
          <a:p>
            <a:endParaRPr lang="en-US" b="0" i="0" dirty="0">
              <a:solidFill>
                <a:srgbClr val="4D5156"/>
              </a:solidFill>
              <a:effectLst/>
              <a:latin typeface="Roboto" panose="02000000000000000000" pitchFamily="2" charset="0"/>
            </a:endParaRPr>
          </a:p>
          <a:p>
            <a:r>
              <a:rPr lang="en-US" b="0" i="0" dirty="0">
                <a:solidFill>
                  <a:srgbClr val="4D5156"/>
                </a:solidFill>
                <a:effectLst/>
                <a:latin typeface="Roboto" panose="02000000000000000000" pitchFamily="2" charset="0"/>
              </a:rPr>
              <a:t>Soil and surface water concentrations are used in the Agricultural and Fish Consumption Exposures</a:t>
            </a:r>
            <a:endParaRPr lang="en-US" dirty="0"/>
          </a:p>
        </p:txBody>
      </p:sp>
      <p:sp>
        <p:nvSpPr>
          <p:cNvPr id="4" name="Slide Number Placeholder 3"/>
          <p:cNvSpPr>
            <a:spLocks noGrp="1"/>
          </p:cNvSpPr>
          <p:nvPr>
            <p:ph type="sldNum" sz="quarter" idx="5"/>
          </p:nvPr>
        </p:nvSpPr>
        <p:spPr/>
        <p:txBody>
          <a:bodyPr/>
          <a:lstStyle/>
          <a:p>
            <a:fld id="{D46D5A1F-1E19-AB4D-9F91-E209B821ADD1}" type="slidenum">
              <a:rPr lang="en-US" smtClean="0"/>
              <a:t>9</a:t>
            </a:fld>
            <a:endParaRPr lang="en-US"/>
          </a:p>
        </p:txBody>
      </p:sp>
    </p:spTree>
    <p:extLst>
      <p:ext uri="{BB962C8B-B14F-4D97-AF65-F5344CB8AC3E}">
        <p14:creationId xmlns:p14="http://schemas.microsoft.com/office/powerpoint/2010/main" val="409246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1452-7336-46C2-A154-5D617C2B45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2628BC-A0F5-4997-9B49-CE2D920D8C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9A5401-1C57-4661-92A5-70806AB47867}"/>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5" name="Footer Placeholder 4">
            <a:extLst>
              <a:ext uri="{FF2B5EF4-FFF2-40B4-BE49-F238E27FC236}">
                <a16:creationId xmlns:a16="http://schemas.microsoft.com/office/drawing/2014/main" id="{032319F9-55B2-434A-82E9-197A7C8EE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6021B-FE8D-484D-9B2B-B0FD100845DE}"/>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406324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2F44-0C3D-4DCD-9C56-4E31ABAE6E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351578-8951-49C1-AC42-F1BC2B8B11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80DB-15D3-46D3-AEBC-0FC9F03983E1}"/>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5" name="Footer Placeholder 4">
            <a:extLst>
              <a:ext uri="{FF2B5EF4-FFF2-40B4-BE49-F238E27FC236}">
                <a16:creationId xmlns:a16="http://schemas.microsoft.com/office/drawing/2014/main" id="{9714A682-416A-4F93-A1AA-3E22F9C3D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C91B0-4EF1-45A2-86F0-491610614637}"/>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172673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DA61DD-163C-4D60-A965-5B718695BD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5F3599-FD26-4CA4-B535-A743CC4E7F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40873-23BB-43BA-8B34-9DFFD9B64A61}"/>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5" name="Footer Placeholder 4">
            <a:extLst>
              <a:ext uri="{FF2B5EF4-FFF2-40B4-BE49-F238E27FC236}">
                <a16:creationId xmlns:a16="http://schemas.microsoft.com/office/drawing/2014/main" id="{CD665454-E9B0-47E7-BB3A-198E77E38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B9BE2-D18F-4053-BD8A-DB5B01498E1D}"/>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77350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Swo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1F51CB2-C1F7-694B-99FD-8BCE491C7C13}"/>
              </a:ext>
            </a:extLst>
          </p:cNvPr>
          <p:cNvSpPr>
            <a:spLocks noGrp="1"/>
          </p:cNvSpPr>
          <p:nvPr>
            <p:ph type="dt" sz="half" idx="10"/>
          </p:nvPr>
        </p:nvSpPr>
        <p:spPr/>
        <p:txBody>
          <a:bodyPr/>
          <a:lstStyle/>
          <a:p>
            <a:fld id="{77B96408-6EC6-478F-89C8-C6B5E041F00D}" type="datetime1">
              <a:rPr lang="en-US" smtClean="0"/>
              <a:t>8/13/25</a:t>
            </a:fld>
            <a:endParaRPr lang="en-US"/>
          </a:p>
        </p:txBody>
      </p:sp>
      <p:sp>
        <p:nvSpPr>
          <p:cNvPr id="5" name="Slide Number Placeholder 4">
            <a:extLst>
              <a:ext uri="{FF2B5EF4-FFF2-40B4-BE49-F238E27FC236}">
                <a16:creationId xmlns:a16="http://schemas.microsoft.com/office/drawing/2014/main" id="{A160D271-68B7-034F-BD79-68D6C79D6701}"/>
              </a:ext>
            </a:extLst>
          </p:cNvPr>
          <p:cNvSpPr>
            <a:spLocks noGrp="1"/>
          </p:cNvSpPr>
          <p:nvPr>
            <p:ph type="sldNum" sz="quarter" idx="12"/>
          </p:nvPr>
        </p:nvSpPr>
        <p:spPr/>
        <p:txBody>
          <a:bodyPr/>
          <a:lstStyle/>
          <a:p>
            <a:fld id="{86EE7409-6A40-4D5F-9523-C70A03FE5356}" type="slidenum">
              <a:rPr lang="en-US" smtClean="0"/>
              <a:pPr/>
              <a:t>‹#›</a:t>
            </a:fld>
            <a:endParaRPr lang="en-US"/>
          </a:p>
        </p:txBody>
      </p:sp>
      <p:sp>
        <p:nvSpPr>
          <p:cNvPr id="6" name="Title 1">
            <a:extLst>
              <a:ext uri="{FF2B5EF4-FFF2-40B4-BE49-F238E27FC236}">
                <a16:creationId xmlns:a16="http://schemas.microsoft.com/office/drawing/2014/main" id="{7B97E82F-E36A-424E-9FA7-52844F92AF76}"/>
              </a:ext>
            </a:extLst>
          </p:cNvPr>
          <p:cNvSpPr>
            <a:spLocks noGrp="1"/>
          </p:cNvSpPr>
          <p:nvPr>
            <p:ph type="title"/>
          </p:nvPr>
        </p:nvSpPr>
        <p:spPr>
          <a:xfrm>
            <a:off x="838199" y="114868"/>
            <a:ext cx="10053587" cy="1325563"/>
          </a:xfrm>
        </p:spPr>
        <p:txBody>
          <a:bodyPr/>
          <a:lstStyle>
            <a:lvl1pPr>
              <a:defRPr>
                <a:solidFill>
                  <a:srgbClr val="FFFFFF"/>
                </a:solidFill>
              </a:defRPr>
            </a:lvl1pPr>
          </a:lstStyle>
          <a:p>
            <a:r>
              <a:rPr lang="en-US"/>
              <a:t>Click to edit Master title style</a:t>
            </a:r>
          </a:p>
        </p:txBody>
      </p:sp>
      <p:sp>
        <p:nvSpPr>
          <p:cNvPr id="7" name="Content Placeholder 4">
            <a:extLst>
              <a:ext uri="{FF2B5EF4-FFF2-40B4-BE49-F238E27FC236}">
                <a16:creationId xmlns:a16="http://schemas.microsoft.com/office/drawing/2014/main" id="{B07B6882-1D07-FB4F-8ACF-30988108808F}"/>
              </a:ext>
            </a:extLst>
          </p:cNvPr>
          <p:cNvSpPr>
            <a:spLocks noGrp="1"/>
          </p:cNvSpPr>
          <p:nvPr>
            <p:ph sz="quarter" idx="13"/>
          </p:nvPr>
        </p:nvSpPr>
        <p:spPr>
          <a:xfrm>
            <a:off x="838200" y="1838325"/>
            <a:ext cx="10515600" cy="32576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25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debar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5" descr="Shape, rectangle&#10;&#10;Description automatically generated">
            <a:extLst>
              <a:ext uri="{FF2B5EF4-FFF2-40B4-BE49-F238E27FC236}">
                <a16:creationId xmlns:a16="http://schemas.microsoft.com/office/drawing/2014/main" id="{D43C431C-6D3C-47D9-B119-53D8FA3FB269}"/>
              </a:ext>
            </a:extLst>
          </p:cNvPr>
          <p:cNvPicPr>
            <a:picLocks noChangeAspect="1"/>
          </p:cNvPicPr>
          <p:nvPr userDrawn="1"/>
        </p:nvPicPr>
        <p:blipFill>
          <a:blip r:embed="rId3" cstate="screen">
            <a:extLst>
              <a:ext uri="{28A0092B-C50C-407E-A947-70E740481C1C}">
                <a14:useLocalDpi xmlns:a14="http://schemas.microsoft.com/office/drawing/2010/main"/>
              </a:ext>
            </a:extLst>
          </a:blip>
          <a:srcRect t="832" b="832"/>
          <a:stretch>
            <a:fillRect/>
          </a:stretch>
        </p:blipFill>
        <p:spPr>
          <a:xfrm>
            <a:off x="-2178" y="-1"/>
            <a:ext cx="3244325" cy="6857999"/>
          </a:xfrm>
          <a:prstGeom prst="rect">
            <a:avLst/>
          </a:prstGeom>
        </p:spPr>
      </p:pic>
      <p:sp>
        <p:nvSpPr>
          <p:cNvPr id="2" name="Title 1"/>
          <p:cNvSpPr>
            <a:spLocks noGrp="1"/>
          </p:cNvSpPr>
          <p:nvPr>
            <p:ph type="title"/>
          </p:nvPr>
        </p:nvSpPr>
        <p:spPr>
          <a:xfrm>
            <a:off x="304800" y="485775"/>
            <a:ext cx="2371725" cy="5256999"/>
          </a:xfrm>
        </p:spPr>
        <p:txBody>
          <a:bodyPr>
            <a:normAutofit/>
          </a:bodyPr>
          <a:lstStyle>
            <a:lvl1pPr>
              <a:defRPr sz="3200">
                <a:solidFill>
                  <a:schemeClr val="bg1"/>
                </a:solidFill>
              </a:defRPr>
            </a:lvl1pPr>
          </a:lstStyle>
          <a:p>
            <a:r>
              <a:rPr lang="en-US"/>
              <a:t>Click to edit Master title style</a:t>
            </a:r>
          </a:p>
        </p:txBody>
      </p:sp>
      <p:sp>
        <p:nvSpPr>
          <p:cNvPr id="5" name="Content Placeholder 4"/>
          <p:cNvSpPr>
            <a:spLocks noGrp="1"/>
          </p:cNvSpPr>
          <p:nvPr>
            <p:ph sz="quarter" idx="11"/>
          </p:nvPr>
        </p:nvSpPr>
        <p:spPr>
          <a:xfrm>
            <a:off x="3743324" y="657546"/>
            <a:ext cx="7610475" cy="4957947"/>
          </a:xfrm>
        </p:spPr>
        <p:txBody>
          <a:bodyPr anchor="ctr" anchorCtr="0"/>
          <a:lstStyle/>
          <a:p>
            <a:pPr lvl="0"/>
            <a:r>
              <a:rPr lang="en-US"/>
              <a:t>Click to edit Master text styles</a:t>
            </a:r>
          </a:p>
          <a:p>
            <a:pPr lvl="1"/>
            <a:r>
              <a:rPr lang="en-US"/>
              <a:t>Second level</a:t>
            </a:r>
          </a:p>
          <a:p>
            <a:pPr lvl="2"/>
            <a:r>
              <a:rPr lang="en-US"/>
              <a:t>Third level</a:t>
            </a:r>
          </a:p>
        </p:txBody>
      </p:sp>
      <p:sp>
        <p:nvSpPr>
          <p:cNvPr id="12"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A1D971C-21EA-4BE4-B643-12FB5ADB6F32}" type="datetime1">
              <a:rPr lang="en-US" smtClean="0"/>
              <a:t>8/13/25</a:t>
            </a:fld>
            <a:endParaRPr lang="en-US"/>
          </a:p>
        </p:txBody>
      </p:sp>
      <p:sp>
        <p:nvSpPr>
          <p:cNvPr id="14"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510231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ftSwoop_Mid_Imag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0">
            <a:extLst>
              <a:ext uri="{FF2B5EF4-FFF2-40B4-BE49-F238E27FC236}">
                <a16:creationId xmlns:a16="http://schemas.microsoft.com/office/drawing/2014/main" id="{E4ED1C95-9ED7-304B-8941-2358665D577E}"/>
              </a:ext>
            </a:extLst>
          </p:cNvPr>
          <p:cNvSpPr>
            <a:spLocks noGrp="1"/>
          </p:cNvSpPr>
          <p:nvPr>
            <p:ph type="pic" sz="quarter" idx="27"/>
          </p:nvPr>
        </p:nvSpPr>
        <p:spPr>
          <a:xfrm>
            <a:off x="3138" y="0"/>
            <a:ext cx="5121184"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7" name="Picture Placeholder 20">
            <a:extLst>
              <a:ext uri="{FF2B5EF4-FFF2-40B4-BE49-F238E27FC236}">
                <a16:creationId xmlns:a16="http://schemas.microsoft.com/office/drawing/2014/main" id="{BCB50D76-5889-234C-B8F2-BAB3E0C78442}"/>
              </a:ext>
            </a:extLst>
          </p:cNvPr>
          <p:cNvSpPr>
            <a:spLocks noGrp="1"/>
          </p:cNvSpPr>
          <p:nvPr>
            <p:ph type="pic" sz="quarter" idx="26"/>
          </p:nvPr>
        </p:nvSpPr>
        <p:spPr>
          <a:xfrm>
            <a:off x="4372620" y="0"/>
            <a:ext cx="7819380"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2" name="Title 1">
            <a:extLst>
              <a:ext uri="{FF2B5EF4-FFF2-40B4-BE49-F238E27FC236}">
                <a16:creationId xmlns:a16="http://schemas.microsoft.com/office/drawing/2014/main" id="{28A75CAB-957C-9743-90E9-0B44792D31C3}"/>
              </a:ext>
            </a:extLst>
          </p:cNvPr>
          <p:cNvSpPr>
            <a:spLocks noGrp="1"/>
          </p:cNvSpPr>
          <p:nvPr>
            <p:ph type="title"/>
          </p:nvPr>
        </p:nvSpPr>
        <p:spPr>
          <a:xfrm>
            <a:off x="301935" y="268873"/>
            <a:ext cx="4118811" cy="1325563"/>
          </a:xfrm>
        </p:spPr>
        <p:txBody>
          <a:bodyPr>
            <a:normAutofit/>
          </a:bodyPr>
          <a:lstStyle>
            <a:lvl1pPr>
              <a:defRPr sz="3200">
                <a:solidFill>
                  <a:srgbClr val="FFFFFF"/>
                </a:solidFill>
              </a:defRPr>
            </a:lvl1pPr>
          </a:lstStyle>
          <a:p>
            <a:r>
              <a:rPr lang="en-US"/>
              <a:t>Click to edit Master title style</a:t>
            </a:r>
          </a:p>
        </p:txBody>
      </p:sp>
      <p:sp>
        <p:nvSpPr>
          <p:cNvPr id="6" name="Content Placeholder 4">
            <a:extLst>
              <a:ext uri="{FF2B5EF4-FFF2-40B4-BE49-F238E27FC236}">
                <a16:creationId xmlns:a16="http://schemas.microsoft.com/office/drawing/2014/main" id="{13071A4E-0060-4042-900A-F6164249FF9C}"/>
              </a:ext>
            </a:extLst>
          </p:cNvPr>
          <p:cNvSpPr>
            <a:spLocks noGrp="1"/>
          </p:cNvSpPr>
          <p:nvPr>
            <p:ph sz="quarter" idx="13"/>
          </p:nvPr>
        </p:nvSpPr>
        <p:spPr>
          <a:xfrm>
            <a:off x="301935" y="1800171"/>
            <a:ext cx="4118811" cy="3961237"/>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123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nnepin Coun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08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4572001"/>
            <a:ext cx="12192000" cy="110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726540"/>
            <a:ext cx="10515600" cy="533949"/>
          </a:xfrm>
        </p:spPr>
        <p:txBody>
          <a:bodyPr anchor="ctr"/>
          <a:lstStyle>
            <a:lvl1pPr>
              <a:defRPr b="0" i="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a:t>Click to edit Master title style</a:t>
            </a:r>
          </a:p>
        </p:txBody>
      </p:sp>
      <p:sp>
        <p:nvSpPr>
          <p:cNvPr id="5" name="Picture Placeholder 4"/>
          <p:cNvSpPr>
            <a:spLocks noGrp="1"/>
          </p:cNvSpPr>
          <p:nvPr>
            <p:ph type="pic" sz="quarter" idx="11"/>
          </p:nvPr>
        </p:nvSpPr>
        <p:spPr>
          <a:xfrm>
            <a:off x="0" y="0"/>
            <a:ext cx="12192000" cy="4572000"/>
          </a:xfrm>
        </p:spPr>
        <p:txBody>
          <a:bodyPr/>
          <a:lstStyle>
            <a:lvl1pPr marL="0" indent="0" algn="ctr">
              <a:buNone/>
              <a:defRPr/>
            </a:lvl1pPr>
          </a:lstStyle>
          <a:p>
            <a:r>
              <a:rPr lang="en-US"/>
              <a:t>Click icon to add picture</a:t>
            </a:r>
          </a:p>
        </p:txBody>
      </p:sp>
      <p:sp>
        <p:nvSpPr>
          <p:cNvPr id="10" name="Text Placeholder 9"/>
          <p:cNvSpPr>
            <a:spLocks noGrp="1"/>
          </p:cNvSpPr>
          <p:nvPr>
            <p:ph type="body" sz="quarter" idx="12" hasCustomPrompt="1"/>
          </p:nvPr>
        </p:nvSpPr>
        <p:spPr>
          <a:xfrm>
            <a:off x="838200" y="5357813"/>
            <a:ext cx="10515600" cy="236537"/>
          </a:xfrm>
        </p:spPr>
        <p:txBody>
          <a:bodyPr anchor="ctr">
            <a:noAutofit/>
          </a:bodyPr>
          <a:lstStyle>
            <a:lvl1pPr marL="0" indent="0">
              <a:buNone/>
              <a:defRPr sz="16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228600" marR="0" lvl="0" indent="-228600" algn="l" defTabSz="914400" rtl="0" eaLnBrk="1" fontAlgn="auto" latinLnBrk="0" hangingPunct="1">
              <a:lnSpc>
                <a:spcPct val="100000"/>
              </a:lnSpc>
              <a:spcBef>
                <a:spcPts val="1000"/>
              </a:spcBef>
              <a:spcAft>
                <a:spcPts val="1200"/>
              </a:spcAft>
              <a:buClrTx/>
              <a:buSzTx/>
              <a:tabLst/>
              <a:defRPr/>
            </a:pPr>
            <a:r>
              <a:rPr lang="en-US"/>
              <a:t>Department and presenter name here</a:t>
            </a:r>
          </a:p>
        </p:txBody>
      </p:sp>
      <p:sp>
        <p:nvSpPr>
          <p:cNvPr id="2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B96408-6EC6-478F-89C8-C6B5E041F00D}" type="datetime1">
              <a:rPr lang="en-US" smtClean="0"/>
              <a:t>8/13/25</a:t>
            </a:fld>
            <a:endParaRPr lang="en-US"/>
          </a:p>
        </p:txBody>
      </p:sp>
      <p:sp>
        <p:nvSpPr>
          <p:cNvPr id="2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4030850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838200" y="1838325"/>
            <a:ext cx="10515600" cy="3777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A1D971C-21EA-4BE4-B643-12FB5ADB6F32}" type="datetime1">
              <a:rPr lang="en-US" smtClean="0"/>
              <a:t>8/13/25</a:t>
            </a:fld>
            <a:endParaRPr lang="en-US"/>
          </a:p>
        </p:txBody>
      </p:sp>
      <p:sp>
        <p:nvSpPr>
          <p:cNvPr id="14"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699283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bar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5" descr="Shape, rectangle&#10;&#10;Description automatically generated">
            <a:extLst>
              <a:ext uri="{FF2B5EF4-FFF2-40B4-BE49-F238E27FC236}">
                <a16:creationId xmlns:a16="http://schemas.microsoft.com/office/drawing/2014/main" id="{D43C431C-6D3C-47D9-B119-53D8FA3FB269}"/>
              </a:ext>
            </a:extLst>
          </p:cNvPr>
          <p:cNvPicPr>
            <a:picLocks noChangeAspect="1"/>
          </p:cNvPicPr>
          <p:nvPr userDrawn="1"/>
        </p:nvPicPr>
        <p:blipFill>
          <a:blip r:embed="rId3" cstate="screen">
            <a:extLst>
              <a:ext uri="{28A0092B-C50C-407E-A947-70E740481C1C}">
                <a14:useLocalDpi xmlns:a14="http://schemas.microsoft.com/office/drawing/2010/main"/>
              </a:ext>
            </a:extLst>
          </a:blip>
          <a:srcRect t="832" b="832"/>
          <a:stretch>
            <a:fillRect/>
          </a:stretch>
        </p:blipFill>
        <p:spPr>
          <a:xfrm>
            <a:off x="-2178" y="-1"/>
            <a:ext cx="3244325" cy="6857999"/>
          </a:xfrm>
          <a:prstGeom prst="rect">
            <a:avLst/>
          </a:prstGeom>
        </p:spPr>
      </p:pic>
      <p:sp>
        <p:nvSpPr>
          <p:cNvPr id="2" name="Title 1"/>
          <p:cNvSpPr>
            <a:spLocks noGrp="1"/>
          </p:cNvSpPr>
          <p:nvPr>
            <p:ph type="title"/>
          </p:nvPr>
        </p:nvSpPr>
        <p:spPr>
          <a:xfrm>
            <a:off x="304800" y="485775"/>
            <a:ext cx="2371725" cy="5256999"/>
          </a:xfrm>
        </p:spPr>
        <p:txBody>
          <a:bodyPr>
            <a:normAutofit/>
          </a:bodyPr>
          <a:lstStyle>
            <a:lvl1pPr>
              <a:defRPr sz="3200">
                <a:solidFill>
                  <a:schemeClr val="bg1"/>
                </a:solidFill>
              </a:defRPr>
            </a:lvl1pPr>
          </a:lstStyle>
          <a:p>
            <a:r>
              <a:rPr lang="en-US"/>
              <a:t>Click to edit Master title style</a:t>
            </a:r>
          </a:p>
        </p:txBody>
      </p:sp>
      <p:sp>
        <p:nvSpPr>
          <p:cNvPr id="5" name="Content Placeholder 4"/>
          <p:cNvSpPr>
            <a:spLocks noGrp="1"/>
          </p:cNvSpPr>
          <p:nvPr>
            <p:ph sz="quarter" idx="11"/>
          </p:nvPr>
        </p:nvSpPr>
        <p:spPr>
          <a:xfrm>
            <a:off x="3743324" y="657546"/>
            <a:ext cx="7610475" cy="4957947"/>
          </a:xfrm>
        </p:spPr>
        <p:txBody>
          <a:bodyPr anchor="ctr" anchorCtr="0"/>
          <a:lstStyle/>
          <a:p>
            <a:pPr lvl="0"/>
            <a:r>
              <a:rPr lang="en-US"/>
              <a:t>Click to edit Master text styles</a:t>
            </a:r>
          </a:p>
          <a:p>
            <a:pPr lvl="1"/>
            <a:r>
              <a:rPr lang="en-US"/>
              <a:t>Second level</a:t>
            </a:r>
          </a:p>
          <a:p>
            <a:pPr lvl="2"/>
            <a:r>
              <a:rPr lang="en-US"/>
              <a:t>Third level</a:t>
            </a:r>
          </a:p>
        </p:txBody>
      </p:sp>
      <p:sp>
        <p:nvSpPr>
          <p:cNvPr id="12"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A1D971C-21EA-4BE4-B643-12FB5ADB6F32}" type="datetime1">
              <a:rPr lang="en-US" smtClean="0"/>
              <a:t>8/13/25</a:t>
            </a:fld>
            <a:endParaRPr lang="en-US"/>
          </a:p>
        </p:txBody>
      </p:sp>
      <p:sp>
        <p:nvSpPr>
          <p:cNvPr id="14"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588909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A317055-FCA8-4C35-BD82-DDB9B8FBEC17}" type="datetime1">
              <a:rPr lang="en-US" smtClean="0"/>
              <a:t>8/13/25</a:t>
            </a:fld>
            <a:endParaRPr lang="en-US"/>
          </a:p>
        </p:txBody>
      </p:sp>
      <p:sp>
        <p:nvSpPr>
          <p:cNvPr id="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58226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092A-0D34-4708-B214-AF3B234D98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5BA1A-28AC-4ADE-9F92-0CCD368347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D49A8-F29F-4CA9-B81D-1214CDE66F9C}"/>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5" name="Footer Placeholder 4">
            <a:extLst>
              <a:ext uri="{FF2B5EF4-FFF2-40B4-BE49-F238E27FC236}">
                <a16:creationId xmlns:a16="http://schemas.microsoft.com/office/drawing/2014/main" id="{7B0128D9-47DB-4188-B5D6-11311C163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6B31A-F19C-47EA-8E63-A055E06A22E4}"/>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2995136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Content Placeholder 4"/>
          <p:cNvSpPr>
            <a:spLocks noGrp="1"/>
          </p:cNvSpPr>
          <p:nvPr>
            <p:ph sz="quarter" idx="11"/>
          </p:nvPr>
        </p:nvSpPr>
        <p:spPr>
          <a:xfrm>
            <a:off x="838200" y="1838325"/>
            <a:ext cx="10515600" cy="37771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F992B3D-C2B2-450A-A96E-5261C91CE8A4}" type="datetime1">
              <a:rPr lang="en-US" smtClean="0"/>
              <a:t>8/13/25</a:t>
            </a:fld>
            <a:endParaRPr lang="en-US"/>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172002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B Cur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Content Placeholder 4"/>
          <p:cNvSpPr>
            <a:spLocks noGrp="1"/>
          </p:cNvSpPr>
          <p:nvPr>
            <p:ph sz="quarter" idx="11"/>
          </p:nvPr>
        </p:nvSpPr>
        <p:spPr>
          <a:xfrm>
            <a:off x="838200" y="1838325"/>
            <a:ext cx="10515600" cy="32576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A08F7D9-D59E-4240-AA11-4AEC9F384084}" type="datetime1">
              <a:rPr lang="en-US" smtClean="0"/>
              <a:t>8/13/25</a:t>
            </a:fld>
            <a:endParaRPr lang="en-US"/>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418246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6398803" y="1828800"/>
            <a:ext cx="4954997" cy="379744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838200" y="365125"/>
            <a:ext cx="10515600" cy="1325563"/>
          </a:xfrm>
        </p:spPr>
        <p:txBody>
          <a:bodyPr/>
          <a:lstStyle/>
          <a:p>
            <a:r>
              <a:rPr lang="en-US"/>
              <a:t>Click to edit Master title style</a:t>
            </a:r>
          </a:p>
        </p:txBody>
      </p:sp>
      <p:sp>
        <p:nvSpPr>
          <p:cNvPr id="9"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3908" y="5970521"/>
            <a:ext cx="427476" cy="543402"/>
          </a:xfrm>
          <a:prstGeom prst="rect">
            <a:avLst/>
          </a:prstGeom>
        </p:spPr>
      </p:pic>
      <p:sp>
        <p:nvSpPr>
          <p:cNvPr id="15"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FB0F0C3-DBBF-41BB-9C0F-8C0E86DF377B}" type="datetime1">
              <a:rPr lang="en-US" smtClean="0"/>
              <a:t>8/13/25</a:t>
            </a:fld>
            <a:endParaRPr lang="en-US"/>
          </a:p>
        </p:txBody>
      </p:sp>
      <p:sp>
        <p:nvSpPr>
          <p:cNvPr id="17"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12581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6"/>
          <p:cNvSpPr>
            <a:spLocks noGrp="1"/>
          </p:cNvSpPr>
          <p:nvPr>
            <p:ph sz="quarter" idx="12"/>
          </p:nvPr>
        </p:nvSpPr>
        <p:spPr>
          <a:xfrm>
            <a:off x="6398803" y="2654132"/>
            <a:ext cx="4954997" cy="2972117"/>
          </a:xfrm>
          <a:noFill/>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3"/>
          </p:nvPr>
        </p:nvSpPr>
        <p:spPr>
          <a:xfrm>
            <a:off x="838199" y="2654132"/>
            <a:ext cx="4954997" cy="297211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4" hasCustomPrompt="1"/>
          </p:nvPr>
        </p:nvSpPr>
        <p:spPr>
          <a:xfrm>
            <a:off x="6398802" y="1828800"/>
            <a:ext cx="4974047" cy="677863"/>
          </a:xfrm>
        </p:spPr>
        <p:txBody>
          <a:bodyPr>
            <a:noAutofit/>
          </a:bodyPr>
          <a:lstStyle>
            <a:lvl1pPr marL="0" indent="0">
              <a:buNone/>
              <a:defRPr sz="3000" baseline="0">
                <a:latin typeface="Segoe UI Light" panose="020B0502040204020203" pitchFamily="34" charset="0"/>
              </a:defRPr>
            </a:lvl1pPr>
          </a:lstStyle>
          <a:p>
            <a:pPr lvl="0"/>
            <a:r>
              <a:rPr lang="en-US"/>
              <a:t>Click to edit Master title style</a:t>
            </a:r>
          </a:p>
        </p:txBody>
      </p:sp>
      <p:sp>
        <p:nvSpPr>
          <p:cNvPr id="8" name="Text Placeholder 3"/>
          <p:cNvSpPr>
            <a:spLocks noGrp="1"/>
          </p:cNvSpPr>
          <p:nvPr>
            <p:ph type="body" sz="quarter" idx="15" hasCustomPrompt="1"/>
          </p:nvPr>
        </p:nvSpPr>
        <p:spPr>
          <a:xfrm>
            <a:off x="855038" y="1828800"/>
            <a:ext cx="4974047" cy="677863"/>
          </a:xfrm>
        </p:spPr>
        <p:txBody>
          <a:bodyPr>
            <a:noAutofit/>
          </a:bodyPr>
          <a:lstStyle>
            <a:lvl1pPr marL="0" indent="0">
              <a:buNone/>
              <a:defRPr sz="3000" baseline="0">
                <a:latin typeface="Segoe UI Light" panose="020B0502040204020203" pitchFamily="34" charset="0"/>
              </a:defRPr>
            </a:lvl1pPr>
          </a:lstStyle>
          <a:p>
            <a:pPr lvl="0"/>
            <a:r>
              <a:rPr lang="en-US"/>
              <a:t>Click to edit Master title style</a:t>
            </a:r>
          </a:p>
        </p:txBody>
      </p:sp>
      <p:sp>
        <p:nvSpPr>
          <p:cNvPr id="13"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10DC1E3E-E3CD-4299-B00C-3DDCEDBC040A}" type="datetime1">
              <a:rPr lang="en-US" smtClean="0"/>
              <a:t>8/13/25</a:t>
            </a:fld>
            <a:endParaRPr lang="en-US"/>
          </a:p>
        </p:txBody>
      </p:sp>
      <p:sp>
        <p:nvSpPr>
          <p:cNvPr id="15"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625830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030143"/>
            <a:ext cx="10515601" cy="1325563"/>
          </a:xfrm>
        </p:spPr>
        <p:txBody>
          <a:bodyPr/>
          <a:lstStyle>
            <a:lvl1pPr>
              <a:defRPr>
                <a:solidFill>
                  <a:schemeClr val="bg1"/>
                </a:solidFill>
              </a:defRPr>
            </a:lvl1pPr>
          </a:lstStyle>
          <a:p>
            <a:r>
              <a:rPr lang="en-US"/>
              <a:t>Click to edit Master title style</a:t>
            </a:r>
          </a:p>
        </p:txBody>
      </p:sp>
      <p:sp>
        <p:nvSpPr>
          <p:cNvPr id="8"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EC5EDF3-A189-4AB1-8907-5616A1677EFE}" type="datetime1">
              <a:rPr lang="en-US" smtClean="0"/>
              <a:t>8/13/25</a:t>
            </a:fld>
            <a:endParaRPr lang="en-US"/>
          </a:p>
        </p:txBody>
      </p:sp>
      <p:sp>
        <p:nvSpPr>
          <p:cNvPr id="10"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920863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p>
            <a:r>
              <a:rPr lang="en-US"/>
              <a:t>Click to edit Master title style</a:t>
            </a:r>
          </a:p>
        </p:txBody>
      </p:sp>
      <p:sp>
        <p:nvSpPr>
          <p:cNvPr id="4"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261100" y="0"/>
            <a:ext cx="5930900" cy="6858000"/>
          </a:xfrm>
        </p:spPr>
        <p:txBody>
          <a:bodyPr/>
          <a:lstStyle>
            <a:lvl1pPr marL="0" indent="0">
              <a:buNone/>
              <a:defRPr b="0" i="0">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p>
        </p:txBody>
      </p:sp>
      <p:sp>
        <p:nvSpPr>
          <p:cNvPr id="1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2CF2B1C-D339-4B39-99A3-9C9269834B47}" type="datetime1">
              <a:rPr lang="en-US" smtClean="0"/>
              <a:t>8/13/25</a:t>
            </a:fld>
            <a:endParaRPr lang="en-US"/>
          </a:p>
        </p:txBody>
      </p:sp>
      <p:sp>
        <p:nvSpPr>
          <p:cNvPr id="1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911466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ontent B">
    <p:bg>
      <p:bgPr>
        <a:solidFill>
          <a:schemeClr val="accent1"/>
        </a:solidFill>
        <a:effectLst/>
      </p:bgPr>
    </p:bg>
    <p:spTree>
      <p:nvGrpSpPr>
        <p:cNvPr id="1" name=""/>
        <p:cNvGrpSpPr/>
        <p:nvPr/>
      </p:nvGrpSpPr>
      <p:grpSpPr>
        <a:xfrm>
          <a:off x="0" y="0"/>
          <a:ext cx="0" cy="0"/>
          <a:chOff x="0" y="0"/>
          <a:chExt cx="0" cy="0"/>
        </a:xfrm>
      </p:grpSpPr>
      <p:sp>
        <p:nvSpPr>
          <p:cNvPr id="5" name="Content Placeholder 6"/>
          <p:cNvSpPr>
            <a:spLocks noGrp="1"/>
          </p:cNvSpPr>
          <p:nvPr>
            <p:ph sz="quarter" idx="13"/>
          </p:nvPr>
        </p:nvSpPr>
        <p:spPr>
          <a:xfrm>
            <a:off x="838199" y="1828800"/>
            <a:ext cx="4954997" cy="37974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261100" y="0"/>
            <a:ext cx="5930900" cy="6858000"/>
          </a:xfrm>
        </p:spPr>
        <p:txBody>
          <a:bodyPr/>
          <a:lstStyle>
            <a:lvl1pPr marL="0" indent="0">
              <a:buNone/>
              <a:defRPr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p>
        </p:txBody>
      </p:sp>
      <p:sp>
        <p:nvSpPr>
          <p:cNvPr id="8" name="Title 1"/>
          <p:cNvSpPr>
            <a:spLocks noGrp="1"/>
          </p:cNvSpPr>
          <p:nvPr>
            <p:ph type="title"/>
          </p:nvPr>
        </p:nvSpPr>
        <p:spPr>
          <a:xfrm>
            <a:off x="838200" y="365125"/>
            <a:ext cx="4954996" cy="1325563"/>
          </a:xfrm>
        </p:spPr>
        <p:txBody>
          <a:bodyPr/>
          <a:lstStyle>
            <a:lvl1pPr>
              <a:defRPr>
                <a:solidFill>
                  <a:schemeClr val="bg2"/>
                </a:solidFill>
              </a:defRPr>
            </a:lvl1pPr>
          </a:lstStyle>
          <a:p>
            <a:r>
              <a:rPr lang="en-US"/>
              <a:t>Click to edit Master title style</a:t>
            </a:r>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C7A03E8-5071-426F-BBFC-806F39D27713}" type="datetime1">
              <a:rPr lang="en-US" smtClean="0"/>
              <a:t>8/13/25</a:t>
            </a:fld>
            <a:endParaRPr lang="en-US"/>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912672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ption with Content">
    <p:bg>
      <p:bgPr>
        <a:solidFill>
          <a:srgbClr val="FFFFFF"/>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838198" y="1212760"/>
            <a:ext cx="4954589" cy="3313684"/>
          </a:xfrm>
        </p:spPr>
        <p:txBody>
          <a:bodyPr anchor="ctr"/>
          <a:lstStyle>
            <a:lvl1pPr marL="0" indent="0">
              <a:spcBef>
                <a:spcPts val="600"/>
              </a:spcBef>
              <a:spcAft>
                <a:spcPts val="600"/>
              </a:spcAft>
              <a:buNone/>
              <a:defRPr b="0" i="0" baseline="0">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Click to insert text</a:t>
            </a:r>
          </a:p>
        </p:txBody>
      </p:sp>
      <p:sp>
        <p:nvSpPr>
          <p:cNvPr id="3" name="Content Placeholder 2"/>
          <p:cNvSpPr>
            <a:spLocks noGrp="1"/>
          </p:cNvSpPr>
          <p:nvPr>
            <p:ph sz="quarter" idx="16"/>
          </p:nvPr>
        </p:nvSpPr>
        <p:spPr>
          <a:xfrm>
            <a:off x="6431280" y="0"/>
            <a:ext cx="5760720" cy="6858000"/>
          </a:xfrm>
        </p:spPr>
        <p:txBody>
          <a:bodyPr/>
          <a:lstStyle/>
          <a:p>
            <a:pPr marL="228600" marR="0" lvl="0" indent="-228600" algn="l" defTabSz="914400" rtl="0" eaLnBrk="1" fontAlgn="auto" latinLnBrk="0" hangingPunct="1">
              <a:lnSpc>
                <a:spcPct val="100000"/>
              </a:lnSpc>
              <a:spcBef>
                <a:spcPts val="1000"/>
              </a:spcBef>
              <a:spcAft>
                <a:spcPts val="1200"/>
              </a:spcAft>
              <a:buClrTx/>
              <a:buSzTx/>
              <a:buFont typeface="Arial"/>
              <a:buNone/>
              <a:tabLst/>
              <a:defRPr/>
            </a:pPr>
            <a:r>
              <a:rPr lang="en-US"/>
              <a:t>Click to edit Master text styles</a:t>
            </a:r>
          </a:p>
        </p:txBody>
      </p:sp>
      <p:sp>
        <p:nvSpPr>
          <p:cNvPr id="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D8C7E71-36C2-4ABA-AF3A-C398CA75BC22}" type="datetime1">
              <a:rPr lang="en-US" smtClean="0"/>
              <a:t>8/13/25</a:t>
            </a:fld>
            <a:endParaRPr lang="en-US"/>
          </a:p>
        </p:txBody>
      </p:sp>
      <p:sp>
        <p:nvSpPr>
          <p:cNvPr id="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897381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s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p>
            <a:r>
              <a:rPr lang="en-US"/>
              <a:t>Click to edit Master title style</a:t>
            </a:r>
          </a:p>
        </p:txBody>
      </p:sp>
      <p:sp>
        <p:nvSpPr>
          <p:cNvPr id="4"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488201" y="2237591"/>
            <a:ext cx="2085297" cy="1807677"/>
          </a:xfrm>
        </p:spPr>
        <p:txBody>
          <a:bodyPr>
            <a:normAutofit/>
          </a:bodyPr>
          <a:lstStyle>
            <a:lvl1pPr marL="0" indent="0" algn="ctr">
              <a:buNone/>
              <a:defRPr sz="1600"/>
            </a:lvl1pPr>
          </a:lstStyle>
          <a:p>
            <a:r>
              <a:rPr lang="en-US"/>
              <a:t>Click icon to add picture</a:t>
            </a:r>
          </a:p>
        </p:txBody>
      </p:sp>
      <p:sp>
        <p:nvSpPr>
          <p:cNvPr id="7" name="Picture Placeholder 5"/>
          <p:cNvSpPr>
            <a:spLocks noGrp="1"/>
          </p:cNvSpPr>
          <p:nvPr>
            <p:ph type="pic" sz="quarter" idx="15"/>
          </p:nvPr>
        </p:nvSpPr>
        <p:spPr>
          <a:xfrm>
            <a:off x="9268503" y="2237591"/>
            <a:ext cx="2085297" cy="1807677"/>
          </a:xfrm>
        </p:spPr>
        <p:txBody>
          <a:bodyPr>
            <a:normAutofit/>
          </a:bodyPr>
          <a:lstStyle>
            <a:lvl1pPr marL="0" indent="0" algn="ctr">
              <a:buNone/>
              <a:defRPr sz="1600"/>
            </a:lvl1pPr>
          </a:lstStyle>
          <a:p>
            <a:r>
              <a:rPr lang="en-US"/>
              <a:t>Click icon to add picture</a:t>
            </a:r>
          </a:p>
        </p:txBody>
      </p:sp>
      <p:sp>
        <p:nvSpPr>
          <p:cNvPr id="8"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B54623B-B854-44BC-AF39-99FAFB9CA30B}" type="datetime1">
              <a:rPr lang="en-US" smtClean="0"/>
              <a:t>8/13/25</a:t>
            </a:fld>
            <a:endParaRPr lang="en-US"/>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492471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s with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lvl1pPr>
              <a:defRPr>
                <a:solidFill>
                  <a:schemeClr val="bg1"/>
                </a:solidFill>
              </a:defRPr>
            </a:lvl1pPr>
          </a:lstStyle>
          <a:p>
            <a:r>
              <a:rPr lang="en-US"/>
              <a:t>Click to edit Master title style</a:t>
            </a:r>
          </a:p>
        </p:txBody>
      </p:sp>
      <p:sp>
        <p:nvSpPr>
          <p:cNvPr id="4" name="Content Placeholder 6"/>
          <p:cNvSpPr>
            <a:spLocks noGrp="1"/>
          </p:cNvSpPr>
          <p:nvPr>
            <p:ph sz="quarter" idx="13"/>
          </p:nvPr>
        </p:nvSpPr>
        <p:spPr>
          <a:xfrm>
            <a:off x="838199" y="1828800"/>
            <a:ext cx="4954997" cy="37974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488201" y="2237591"/>
            <a:ext cx="2085297" cy="1807677"/>
          </a:xfrm>
        </p:spPr>
        <p:txBody>
          <a:bodyPr>
            <a:normAutofit/>
          </a:bodyPr>
          <a:lstStyle>
            <a:lvl1pPr marL="0" indent="0" algn="ctr">
              <a:buNone/>
              <a:defRPr sz="1600">
                <a:solidFill>
                  <a:schemeClr val="bg1"/>
                </a:solidFill>
              </a:defRPr>
            </a:lvl1pPr>
          </a:lstStyle>
          <a:p>
            <a:r>
              <a:rPr lang="en-US"/>
              <a:t>Click icon to add picture</a:t>
            </a:r>
          </a:p>
        </p:txBody>
      </p:sp>
      <p:sp>
        <p:nvSpPr>
          <p:cNvPr id="7" name="Picture Placeholder 5"/>
          <p:cNvSpPr>
            <a:spLocks noGrp="1"/>
          </p:cNvSpPr>
          <p:nvPr>
            <p:ph type="pic" sz="quarter" idx="15"/>
          </p:nvPr>
        </p:nvSpPr>
        <p:spPr>
          <a:xfrm>
            <a:off x="9268503" y="2237591"/>
            <a:ext cx="2085297" cy="1807677"/>
          </a:xfrm>
        </p:spPr>
        <p:txBody>
          <a:bodyPr>
            <a:normAutofit/>
          </a:bodyPr>
          <a:lstStyle>
            <a:lvl1pPr marL="0" indent="0" algn="ctr">
              <a:buNone/>
              <a:defRPr sz="1600">
                <a:solidFill>
                  <a:schemeClr val="bg1"/>
                </a:solidFill>
              </a:defRPr>
            </a:lvl1pPr>
          </a:lstStyle>
          <a:p>
            <a:r>
              <a:rPr lang="en-US"/>
              <a:t>Click icon to add picture</a:t>
            </a:r>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86A9006-0F59-4A55-8631-B1034FE8F419}" type="datetime1">
              <a:rPr lang="en-US" smtClean="0"/>
              <a:t>8/13/25</a:t>
            </a:fld>
            <a:endParaRPr lang="en-US"/>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95312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2B8E-DBAE-4895-91DE-45F9B6CA05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F65B14-E941-46A4-99AF-3962DB5BF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1152C6-4694-4A42-A9F9-FF9B346B0098}"/>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5" name="Footer Placeholder 4">
            <a:extLst>
              <a:ext uri="{FF2B5EF4-FFF2-40B4-BE49-F238E27FC236}">
                <a16:creationId xmlns:a16="http://schemas.microsoft.com/office/drawing/2014/main" id="{E9C3CD70-2D90-450A-9D5F-7D4BBB6ED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23B24-8F04-4360-A0F5-16A8DEFB80F3}"/>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817893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ontent(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4"/>
          <p:cNvSpPr>
            <a:spLocks noGrp="1"/>
          </p:cNvSpPr>
          <p:nvPr>
            <p:ph type="pic" sz="quarter" idx="11"/>
          </p:nvPr>
        </p:nvSpPr>
        <p:spPr>
          <a:xfrm>
            <a:off x="2107672" y="2319867"/>
            <a:ext cx="1736725" cy="1735138"/>
          </a:xfrm>
        </p:spPr>
        <p:txBody>
          <a:bodyPr>
            <a:normAutofit/>
          </a:bodyPr>
          <a:lstStyle>
            <a:lvl1pPr marL="0" indent="0" algn="ctr">
              <a:buNone/>
              <a:defRPr sz="1600"/>
            </a:lvl1pPr>
          </a:lstStyle>
          <a:p>
            <a:r>
              <a:rPr lang="en-US"/>
              <a:t>Click icon to add picture</a:t>
            </a:r>
          </a:p>
        </p:txBody>
      </p:sp>
      <p:sp>
        <p:nvSpPr>
          <p:cNvPr id="5" name="Picture Placeholder 4"/>
          <p:cNvSpPr>
            <a:spLocks noGrp="1"/>
          </p:cNvSpPr>
          <p:nvPr>
            <p:ph type="pic" sz="quarter" idx="12"/>
          </p:nvPr>
        </p:nvSpPr>
        <p:spPr>
          <a:xfrm>
            <a:off x="5231872" y="2319867"/>
            <a:ext cx="1736725" cy="1735138"/>
          </a:xfrm>
        </p:spPr>
        <p:txBody>
          <a:bodyPr>
            <a:normAutofit/>
          </a:bodyPr>
          <a:lstStyle>
            <a:lvl1pPr marL="0" indent="0" algn="ctr">
              <a:buNone/>
              <a:defRPr sz="1600"/>
            </a:lvl1pPr>
          </a:lstStyle>
          <a:p>
            <a:r>
              <a:rPr lang="en-US"/>
              <a:t>Click icon to add picture</a:t>
            </a:r>
          </a:p>
        </p:txBody>
      </p:sp>
      <p:sp>
        <p:nvSpPr>
          <p:cNvPr id="6" name="Picture Placeholder 4"/>
          <p:cNvSpPr>
            <a:spLocks noGrp="1"/>
          </p:cNvSpPr>
          <p:nvPr>
            <p:ph type="pic" sz="quarter" idx="13"/>
          </p:nvPr>
        </p:nvSpPr>
        <p:spPr>
          <a:xfrm>
            <a:off x="8356072" y="2319867"/>
            <a:ext cx="1736725" cy="1735138"/>
          </a:xfrm>
        </p:spPr>
        <p:txBody>
          <a:bodyPr>
            <a:normAutofit/>
          </a:bodyPr>
          <a:lstStyle>
            <a:lvl1pPr marL="0" indent="0" algn="ctr">
              <a:buNone/>
              <a:defRPr sz="1600"/>
            </a:lvl1pPr>
          </a:lstStyle>
          <a:p>
            <a:r>
              <a:rPr lang="en-US"/>
              <a:t>Click icon to add picture</a:t>
            </a:r>
          </a:p>
        </p:txBody>
      </p:sp>
      <p:sp>
        <p:nvSpPr>
          <p:cNvPr id="7" name="Text Placeholder 6"/>
          <p:cNvSpPr>
            <a:spLocks noGrp="1"/>
          </p:cNvSpPr>
          <p:nvPr>
            <p:ph type="body" sz="quarter" idx="20" hasCustomPrompt="1"/>
          </p:nvPr>
        </p:nvSpPr>
        <p:spPr>
          <a:xfrm>
            <a:off x="2107671" y="4243346"/>
            <a:ext cx="1736725" cy="1307600"/>
          </a:xfrm>
        </p:spPr>
        <p:txBody>
          <a:bodyPr>
            <a:normAutofit/>
          </a:bodyPr>
          <a:lstStyle>
            <a:lvl1pPr marL="0" indent="0" algn="ctr">
              <a:spcBef>
                <a:spcPts val="0"/>
              </a:spcBef>
              <a:spcAft>
                <a:spcPts val="600"/>
              </a:spcAft>
              <a:buNone/>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8" name="Text Placeholder 6"/>
          <p:cNvSpPr>
            <a:spLocks noGrp="1"/>
          </p:cNvSpPr>
          <p:nvPr>
            <p:ph type="body" sz="quarter" idx="21" hasCustomPrompt="1"/>
          </p:nvPr>
        </p:nvSpPr>
        <p:spPr>
          <a:xfrm>
            <a:off x="5227637" y="4243346"/>
            <a:ext cx="1736725" cy="1307600"/>
          </a:xfrm>
        </p:spPr>
        <p:txBody>
          <a:bodyPr>
            <a:normAutofit/>
          </a:bodyPr>
          <a:lstStyle>
            <a:lvl1pPr marL="0" marR="0" indent="0" algn="ctr" defTabSz="914400" rtl="0" eaLnBrk="1" fontAlgn="auto" latinLnBrk="0" hangingPunct="1">
              <a:lnSpc>
                <a:spcPct val="100000"/>
              </a:lnSpc>
              <a:spcBef>
                <a:spcPts val="1000"/>
              </a:spcBef>
              <a:spcAft>
                <a:spcPts val="1200"/>
              </a:spcAft>
              <a:buClrTx/>
              <a:buSzTx/>
              <a:buFont typeface="Arial"/>
              <a:buNone/>
              <a:tabLst/>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a:t>Text here</a:t>
            </a:r>
          </a:p>
        </p:txBody>
      </p:sp>
      <p:sp>
        <p:nvSpPr>
          <p:cNvPr id="9" name="Text Placeholder 6"/>
          <p:cNvSpPr>
            <a:spLocks noGrp="1"/>
          </p:cNvSpPr>
          <p:nvPr>
            <p:ph type="body" sz="quarter" idx="22" hasCustomPrompt="1"/>
          </p:nvPr>
        </p:nvSpPr>
        <p:spPr>
          <a:xfrm>
            <a:off x="8356072"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FD1F568-8353-4B90-9947-9AC553062B79}" type="datetime1">
              <a:rPr lang="en-US" smtClean="0"/>
              <a:t>8/13/25</a:t>
            </a:fld>
            <a:endParaRPr lang="en-US"/>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382154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ontent(3)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Picture Placeholder 4"/>
          <p:cNvSpPr>
            <a:spLocks noGrp="1"/>
          </p:cNvSpPr>
          <p:nvPr>
            <p:ph type="pic" sz="quarter" idx="11"/>
          </p:nvPr>
        </p:nvSpPr>
        <p:spPr>
          <a:xfrm>
            <a:off x="2107672" y="2319867"/>
            <a:ext cx="1736725" cy="1735138"/>
          </a:xfrm>
        </p:spPr>
        <p:txBody>
          <a:bodyPr>
            <a:normAutofit/>
          </a:bodyPr>
          <a:lstStyle>
            <a:lvl1pPr marL="0" indent="0" algn="ctr">
              <a:buNone/>
              <a:defRPr sz="1600">
                <a:solidFill>
                  <a:schemeClr val="bg1"/>
                </a:solidFill>
              </a:defRPr>
            </a:lvl1pPr>
          </a:lstStyle>
          <a:p>
            <a:r>
              <a:rPr lang="en-US"/>
              <a:t>Click icon to add picture</a:t>
            </a:r>
          </a:p>
        </p:txBody>
      </p:sp>
      <p:sp>
        <p:nvSpPr>
          <p:cNvPr id="5" name="Picture Placeholder 4"/>
          <p:cNvSpPr>
            <a:spLocks noGrp="1"/>
          </p:cNvSpPr>
          <p:nvPr>
            <p:ph type="pic" sz="quarter" idx="12"/>
          </p:nvPr>
        </p:nvSpPr>
        <p:spPr>
          <a:xfrm>
            <a:off x="5231872" y="2319867"/>
            <a:ext cx="1736725" cy="1735138"/>
          </a:xfrm>
        </p:spPr>
        <p:txBody>
          <a:bodyPr>
            <a:normAutofit/>
          </a:bodyPr>
          <a:lstStyle>
            <a:lvl1pPr marL="0" indent="0" algn="ctr">
              <a:buNone/>
              <a:defRPr sz="1600">
                <a:solidFill>
                  <a:schemeClr val="bg1"/>
                </a:solidFill>
              </a:defRPr>
            </a:lvl1pPr>
          </a:lstStyle>
          <a:p>
            <a:r>
              <a:rPr lang="en-US"/>
              <a:t>Click icon to add picture</a:t>
            </a:r>
          </a:p>
        </p:txBody>
      </p:sp>
      <p:sp>
        <p:nvSpPr>
          <p:cNvPr id="6" name="Picture Placeholder 4"/>
          <p:cNvSpPr>
            <a:spLocks noGrp="1"/>
          </p:cNvSpPr>
          <p:nvPr>
            <p:ph type="pic" sz="quarter" idx="13"/>
          </p:nvPr>
        </p:nvSpPr>
        <p:spPr>
          <a:xfrm>
            <a:off x="8356072" y="2319867"/>
            <a:ext cx="1736725" cy="1735138"/>
          </a:xfrm>
        </p:spPr>
        <p:txBody>
          <a:bodyPr>
            <a:normAutofit/>
          </a:bodyPr>
          <a:lstStyle>
            <a:lvl1pPr marL="0" indent="0" algn="ctr">
              <a:buNone/>
              <a:defRPr sz="1600">
                <a:solidFill>
                  <a:schemeClr val="bg1"/>
                </a:solidFill>
              </a:defRPr>
            </a:lvl1pPr>
          </a:lstStyle>
          <a:p>
            <a:r>
              <a:rPr lang="en-US"/>
              <a:t>Click icon to add picture</a:t>
            </a:r>
          </a:p>
        </p:txBody>
      </p:sp>
      <p:sp>
        <p:nvSpPr>
          <p:cNvPr id="7" name="Text Placeholder 6"/>
          <p:cNvSpPr>
            <a:spLocks noGrp="1"/>
          </p:cNvSpPr>
          <p:nvPr>
            <p:ph type="body" sz="quarter" idx="20" hasCustomPrompt="1"/>
          </p:nvPr>
        </p:nvSpPr>
        <p:spPr>
          <a:xfrm>
            <a:off x="2107671" y="4243346"/>
            <a:ext cx="1736725" cy="1307600"/>
          </a:xfrm>
        </p:spPr>
        <p:txBody>
          <a:bodyPr>
            <a:normAutofit/>
          </a:bodyPr>
          <a:lstStyle>
            <a:lvl1pPr marL="0" indent="0" algn="ctr">
              <a:spcBef>
                <a:spcPts val="0"/>
              </a:spcBef>
              <a:spcAft>
                <a:spcPts val="600"/>
              </a:spcAft>
              <a:buNone/>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8" name="Text Placeholder 6"/>
          <p:cNvSpPr>
            <a:spLocks noGrp="1"/>
          </p:cNvSpPr>
          <p:nvPr>
            <p:ph type="body" sz="quarter" idx="21" hasCustomPrompt="1"/>
          </p:nvPr>
        </p:nvSpPr>
        <p:spPr>
          <a:xfrm>
            <a:off x="5227637"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a:t>Text here</a:t>
            </a:r>
          </a:p>
        </p:txBody>
      </p:sp>
      <p:sp>
        <p:nvSpPr>
          <p:cNvPr id="9" name="Text Placeholder 6"/>
          <p:cNvSpPr>
            <a:spLocks noGrp="1"/>
          </p:cNvSpPr>
          <p:nvPr>
            <p:ph type="body" sz="quarter" idx="22" hasCustomPrompt="1"/>
          </p:nvPr>
        </p:nvSpPr>
        <p:spPr>
          <a:xfrm>
            <a:off x="8356072"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D85D91-1EBF-4DEB-BFAD-CC476E1CAD36}" type="datetime1">
              <a:rPr lang="en-US" smtClean="0"/>
              <a:t>8/13/25</a:t>
            </a:fld>
            <a:endParaRPr lang="en-US"/>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89028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C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196781" y="365125"/>
            <a:ext cx="4954996" cy="1325563"/>
          </a:xfrm>
        </p:spPr>
        <p:txBody>
          <a:bodyPr/>
          <a:lstStyle/>
          <a:p>
            <a:r>
              <a:rPr lang="en-US"/>
              <a:t>Click to edit Master title style</a:t>
            </a:r>
          </a:p>
        </p:txBody>
      </p:sp>
      <p:sp>
        <p:nvSpPr>
          <p:cNvPr id="5" name="Content Placeholder 6"/>
          <p:cNvSpPr>
            <a:spLocks noGrp="1"/>
          </p:cNvSpPr>
          <p:nvPr>
            <p:ph sz="quarter" idx="13"/>
          </p:nvPr>
        </p:nvSpPr>
        <p:spPr>
          <a:xfrm>
            <a:off x="6196780"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2"/>
          </p:nvPr>
        </p:nvSpPr>
        <p:spPr>
          <a:xfrm>
            <a:off x="6197456" y="6291608"/>
            <a:ext cx="1095411" cy="365125"/>
          </a:xfrm>
          <a:prstGeom prst="rect">
            <a:avLst/>
          </a:prstGeom>
        </p:spPr>
        <p:txBody>
          <a:bodyPr vert="horz" lIns="91440" tIns="45720" rIns="91440" bIns="45720" rtlCol="0" anchor="ctr"/>
          <a:lstStyle>
            <a:lvl1pPr algn="l">
              <a:defRPr sz="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8C73B70-75CD-4A1E-8BB0-439AE3CA22C7}" type="datetime1">
              <a:rPr lang="en-US" smtClean="0"/>
              <a:t>8/13/25</a:t>
            </a:fld>
            <a:endParaRPr lang="en-US"/>
          </a:p>
        </p:txBody>
      </p:sp>
      <p:sp>
        <p:nvSpPr>
          <p:cNvPr id="9" name="Slide Number Placeholder 5"/>
          <p:cNvSpPr>
            <a:spLocks noGrp="1"/>
          </p:cNvSpPr>
          <p:nvPr>
            <p:ph type="sldNum" sz="quarter" idx="4"/>
          </p:nvPr>
        </p:nvSpPr>
        <p:spPr>
          <a:xfrm>
            <a:off x="7372152" y="6291608"/>
            <a:ext cx="425594" cy="365125"/>
          </a:xfrm>
          <a:prstGeom prst="rect">
            <a:avLst/>
          </a:prstGeom>
        </p:spPr>
        <p:txBody>
          <a:bodyPr vert="horz" lIns="91440" tIns="45720" rIns="91440" bIns="45720" rtlCol="0" anchor="ctr"/>
          <a:lstStyle>
            <a:lvl1pPr algn="l">
              <a:defRPr sz="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386151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with Ca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 Placeholder 6"/>
          <p:cNvSpPr>
            <a:spLocks noGrp="1"/>
          </p:cNvSpPr>
          <p:nvPr>
            <p:ph type="body" sz="quarter" idx="20" hasCustomPrompt="1"/>
          </p:nvPr>
        </p:nvSpPr>
        <p:spPr>
          <a:xfrm>
            <a:off x="1606226" y="2555766"/>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8" name="Text Placeholder 6"/>
          <p:cNvSpPr>
            <a:spLocks noGrp="1"/>
          </p:cNvSpPr>
          <p:nvPr>
            <p:ph type="body" sz="quarter" idx="21" hasCustomPrompt="1"/>
          </p:nvPr>
        </p:nvSpPr>
        <p:spPr>
          <a:xfrm>
            <a:off x="5141859" y="2555765"/>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9" name="Text Placeholder 6"/>
          <p:cNvSpPr>
            <a:spLocks noGrp="1"/>
          </p:cNvSpPr>
          <p:nvPr>
            <p:ph type="body" sz="quarter" idx="22" hasCustomPrompt="1"/>
          </p:nvPr>
        </p:nvSpPr>
        <p:spPr>
          <a:xfrm>
            <a:off x="8677492" y="2555764"/>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5807C767-903A-414C-ACF4-866DEBBEE1E1}" type="datetime1">
              <a:rPr lang="en-US" smtClean="0"/>
              <a:t>8/13/25</a:t>
            </a:fld>
            <a:endParaRPr lang="en-US"/>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044360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2" name="Text Placeholder 6"/>
          <p:cNvSpPr>
            <a:spLocks noGrp="1"/>
          </p:cNvSpPr>
          <p:nvPr>
            <p:ph type="body" sz="quarter" idx="17" hasCustomPrompt="1"/>
          </p:nvPr>
        </p:nvSpPr>
        <p:spPr>
          <a:xfrm>
            <a:off x="838200" y="2270805"/>
            <a:ext cx="2668588" cy="547574"/>
          </a:xfrm>
        </p:spPr>
        <p:txBody>
          <a:bodyPr anchor="ctr">
            <a:normAutofit/>
          </a:bodyPr>
          <a:lstStyle>
            <a:lvl1pPr marL="0" indent="0">
              <a:buNone/>
              <a:defRPr sz="24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Title here</a:t>
            </a:r>
          </a:p>
        </p:txBody>
      </p:sp>
      <p:sp>
        <p:nvSpPr>
          <p:cNvPr id="23" name="Text Placeholder 6"/>
          <p:cNvSpPr>
            <a:spLocks noGrp="1"/>
          </p:cNvSpPr>
          <p:nvPr>
            <p:ph type="body" sz="quarter" idx="18" hasCustomPrompt="1"/>
          </p:nvPr>
        </p:nvSpPr>
        <p:spPr>
          <a:xfrm>
            <a:off x="838200" y="3387863"/>
            <a:ext cx="2668588" cy="547574"/>
          </a:xfrm>
        </p:spPr>
        <p:txBody>
          <a:bodyPr anchor="ctr">
            <a:normAutofit/>
          </a:bodyPr>
          <a:lstStyle>
            <a:lvl1pPr marL="0" indent="0">
              <a:buNone/>
              <a:defRPr sz="2400" baseline="0">
                <a:solidFill>
                  <a:schemeClr val="bg1"/>
                </a:solidFill>
              </a:defRPr>
            </a:lvl1pPr>
          </a:lstStyle>
          <a:p>
            <a:pPr lvl="0"/>
            <a:r>
              <a:rPr lang="en-US"/>
              <a:t>Title here</a:t>
            </a:r>
          </a:p>
        </p:txBody>
      </p:sp>
      <p:sp>
        <p:nvSpPr>
          <p:cNvPr id="24" name="Text Placeholder 6"/>
          <p:cNvSpPr>
            <a:spLocks noGrp="1"/>
          </p:cNvSpPr>
          <p:nvPr>
            <p:ph type="body" sz="quarter" idx="19" hasCustomPrompt="1"/>
          </p:nvPr>
        </p:nvSpPr>
        <p:spPr>
          <a:xfrm>
            <a:off x="838199" y="4504921"/>
            <a:ext cx="2668588" cy="547574"/>
          </a:xfrm>
        </p:spPr>
        <p:txBody>
          <a:bodyPr anchor="ctr">
            <a:normAutofit/>
          </a:bodyPr>
          <a:lstStyle>
            <a:lvl1pPr marL="0" indent="0">
              <a:buNone/>
              <a:defRPr sz="2400" baseline="0">
                <a:solidFill>
                  <a:schemeClr val="bg1"/>
                </a:solidFill>
              </a:defRPr>
            </a:lvl1pPr>
          </a:lstStyle>
          <a:p>
            <a:pPr lvl="0"/>
            <a:r>
              <a:rPr lang="en-US"/>
              <a:t>Title here</a:t>
            </a:r>
          </a:p>
        </p:txBody>
      </p:sp>
      <p:sp>
        <p:nvSpPr>
          <p:cNvPr id="25" name="Text Placeholder 6"/>
          <p:cNvSpPr>
            <a:spLocks noGrp="1"/>
          </p:cNvSpPr>
          <p:nvPr>
            <p:ph type="body" sz="quarter" idx="20" hasCustomPrompt="1"/>
          </p:nvPr>
        </p:nvSpPr>
        <p:spPr>
          <a:xfrm>
            <a:off x="4393018" y="2360689"/>
            <a:ext cx="6960782" cy="547574"/>
          </a:xfrm>
        </p:spPr>
        <p:txBody>
          <a:bodyPr anchor="ctr">
            <a:normAutofit/>
          </a:bodyPr>
          <a:lstStyle>
            <a:lvl1pPr marL="0" indent="0">
              <a:buNone/>
              <a:defRPr sz="2400" baseline="0">
                <a:solidFill>
                  <a:schemeClr val="bg1"/>
                </a:solidFill>
              </a:defRPr>
            </a:lvl1pPr>
          </a:lstStyle>
          <a:p>
            <a:pPr lvl="0"/>
            <a:r>
              <a:rPr lang="en-US"/>
              <a:t>Explain here</a:t>
            </a:r>
          </a:p>
        </p:txBody>
      </p:sp>
      <p:sp>
        <p:nvSpPr>
          <p:cNvPr id="26" name="Text Placeholder 6"/>
          <p:cNvSpPr>
            <a:spLocks noGrp="1"/>
          </p:cNvSpPr>
          <p:nvPr>
            <p:ph type="body" sz="quarter" idx="21" hasCustomPrompt="1"/>
          </p:nvPr>
        </p:nvSpPr>
        <p:spPr>
          <a:xfrm>
            <a:off x="4393018" y="3487382"/>
            <a:ext cx="6960782" cy="547574"/>
          </a:xfrm>
        </p:spPr>
        <p:txBody>
          <a:bodyPr anchor="ctr">
            <a:normAutofit/>
          </a:bodyPr>
          <a:lstStyle>
            <a:lvl1pPr marL="0" indent="0">
              <a:buNone/>
              <a:defRPr sz="2400" baseline="0">
                <a:solidFill>
                  <a:schemeClr val="bg1"/>
                </a:solidFill>
              </a:defRPr>
            </a:lvl1pPr>
          </a:lstStyle>
          <a:p>
            <a:pPr lvl="0"/>
            <a:r>
              <a:rPr lang="en-US"/>
              <a:t>Explain here</a:t>
            </a:r>
          </a:p>
        </p:txBody>
      </p:sp>
      <p:sp>
        <p:nvSpPr>
          <p:cNvPr id="27" name="Text Placeholder 6"/>
          <p:cNvSpPr>
            <a:spLocks noGrp="1"/>
          </p:cNvSpPr>
          <p:nvPr>
            <p:ph type="body" sz="quarter" idx="22" hasCustomPrompt="1"/>
          </p:nvPr>
        </p:nvSpPr>
        <p:spPr>
          <a:xfrm>
            <a:off x="4393018" y="4603767"/>
            <a:ext cx="6960782" cy="547574"/>
          </a:xfrm>
        </p:spPr>
        <p:txBody>
          <a:bodyPr anchor="ctr">
            <a:normAutofit/>
          </a:bodyPr>
          <a:lstStyle>
            <a:lvl1pPr marL="0" indent="0">
              <a:buNone/>
              <a:defRPr sz="2400" baseline="0">
                <a:solidFill>
                  <a:schemeClr val="bg1"/>
                </a:solidFill>
              </a:defRPr>
            </a:lvl1pPr>
          </a:lstStyle>
          <a:p>
            <a:pPr lvl="0"/>
            <a:r>
              <a:rPr lang="en-US"/>
              <a:t>Explain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E6CB594-587B-408F-8498-0FDC16E47627}" type="datetime1">
              <a:rPr lang="en-US" smtClean="0"/>
              <a:t>8/13/25</a:t>
            </a:fld>
            <a:endParaRPr lang="en-US"/>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790534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03475"/>
            <a:ext cx="10515600" cy="1325563"/>
          </a:xfrm>
        </p:spPr>
        <p:txBody>
          <a:bodyPr/>
          <a:lstStyle>
            <a:lvl1pPr>
              <a:defRPr/>
            </a:lvl1pPr>
          </a:lstStyle>
          <a:p>
            <a:r>
              <a:rPr lang="en-US"/>
              <a:t>Click to edit Master title style</a:t>
            </a:r>
          </a:p>
        </p:txBody>
      </p:sp>
      <p:sp>
        <p:nvSpPr>
          <p:cNvPr id="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0FEBFCF-ECE9-46D3-861C-CBFE9D5673DA}" type="datetime1">
              <a:rPr lang="en-US" smtClean="0"/>
              <a:t>8/13/25</a:t>
            </a:fld>
            <a:endParaRPr lang="en-US"/>
          </a:p>
        </p:txBody>
      </p:sp>
      <p:sp>
        <p:nvSpPr>
          <p:cNvPr id="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893411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3" hasCustomPrompt="1"/>
          </p:nvPr>
        </p:nvSpPr>
        <p:spPr>
          <a:xfrm>
            <a:off x="838198" y="3873714"/>
            <a:ext cx="6053140" cy="1518417"/>
          </a:xfrm>
        </p:spPr>
        <p:txBody>
          <a:bodyP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a:t>Address here (optional)</a:t>
            </a:r>
          </a:p>
        </p:txBody>
      </p:sp>
      <p:sp>
        <p:nvSpPr>
          <p:cNvPr id="7" name="Text Placeholder 8"/>
          <p:cNvSpPr>
            <a:spLocks noGrp="1"/>
          </p:cNvSpPr>
          <p:nvPr>
            <p:ph type="body" sz="quarter" idx="14" hasCustomPrompt="1"/>
          </p:nvPr>
        </p:nvSpPr>
        <p:spPr>
          <a:xfrm>
            <a:off x="838198" y="3221665"/>
            <a:ext cx="6053140" cy="504698"/>
          </a:xfrm>
        </p:spPr>
        <p:txBody>
          <a:bodyPr anchor="ct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err="1"/>
              <a:t>Name.name@email.email</a:t>
            </a:r>
            <a:r>
              <a:rPr lang="en-US"/>
              <a:t>, 555-333-0000</a:t>
            </a:r>
          </a:p>
        </p:txBody>
      </p:sp>
      <p:sp>
        <p:nvSpPr>
          <p:cNvPr id="8" name="Text Placeholder 8"/>
          <p:cNvSpPr>
            <a:spLocks noGrp="1"/>
          </p:cNvSpPr>
          <p:nvPr>
            <p:ph type="body" sz="quarter" idx="15" hasCustomPrompt="1"/>
          </p:nvPr>
        </p:nvSpPr>
        <p:spPr>
          <a:xfrm>
            <a:off x="838198" y="2567784"/>
            <a:ext cx="6053140" cy="504698"/>
          </a:xfrm>
        </p:spPr>
        <p:txBody>
          <a:bodyPr anchor="ctr">
            <a:no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3600" b="0" i="0" baseline="0">
                <a:latin typeface="Segoe UI Light" panose="020B0502040204020203" pitchFamily="34" charset="0"/>
                <a:ea typeface="Segoe UI Light" panose="020B0502040204020203" pitchFamily="34" charset="0"/>
                <a:cs typeface="Segoe UI Light" panose="020B0502040204020203" pitchFamily="34" charset="0"/>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a:t>Name here</a:t>
            </a:r>
          </a:p>
        </p:txBody>
      </p:sp>
      <p:sp>
        <p:nvSpPr>
          <p:cNvPr id="10"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0FEBFCF-ECE9-46D3-861C-CBFE9D5673DA}" type="datetime1">
              <a:rPr lang="en-US" smtClean="0"/>
              <a:t>8/13/25</a:t>
            </a:fld>
            <a:endParaRPr lang="en-US"/>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4293481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ame Card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3" hasCustomPrompt="1"/>
          </p:nvPr>
        </p:nvSpPr>
        <p:spPr>
          <a:xfrm>
            <a:off x="838198" y="3873714"/>
            <a:ext cx="6053140" cy="1518417"/>
          </a:xfrm>
        </p:spPr>
        <p:txBody>
          <a:bodyP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a:t>Address here (optional)</a:t>
            </a:r>
          </a:p>
        </p:txBody>
      </p:sp>
      <p:sp>
        <p:nvSpPr>
          <p:cNvPr id="7" name="Text Placeholder 8"/>
          <p:cNvSpPr>
            <a:spLocks noGrp="1"/>
          </p:cNvSpPr>
          <p:nvPr>
            <p:ph type="body" sz="quarter" idx="14" hasCustomPrompt="1"/>
          </p:nvPr>
        </p:nvSpPr>
        <p:spPr>
          <a:xfrm>
            <a:off x="838198" y="3221665"/>
            <a:ext cx="6053140" cy="504698"/>
          </a:xfrm>
        </p:spPr>
        <p:txBody>
          <a:bodyPr anchor="ct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err="1"/>
              <a:t>Name.name@email.email</a:t>
            </a:r>
            <a:r>
              <a:rPr lang="en-US"/>
              <a:t>, 555-333-0000</a:t>
            </a:r>
          </a:p>
        </p:txBody>
      </p:sp>
      <p:sp>
        <p:nvSpPr>
          <p:cNvPr id="8" name="Text Placeholder 8"/>
          <p:cNvSpPr>
            <a:spLocks noGrp="1"/>
          </p:cNvSpPr>
          <p:nvPr>
            <p:ph type="body" sz="quarter" idx="15" hasCustomPrompt="1"/>
          </p:nvPr>
        </p:nvSpPr>
        <p:spPr>
          <a:xfrm>
            <a:off x="838198" y="2567784"/>
            <a:ext cx="6053140" cy="504698"/>
          </a:xfrm>
        </p:spPr>
        <p:txBody>
          <a:bodyPr anchor="ctr">
            <a:no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3600" baseline="0">
                <a:solidFill>
                  <a:schemeClr val="bg1"/>
                </a:solidFill>
                <a:latin typeface="Segoe UI Light" panose="020B0502040204020203" pitchFamily="34" charset="0"/>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a:t>Name here</a:t>
            </a:r>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9424132-0D87-4B5A-8206-DC4B07EFCF8E}" type="datetime1">
              <a:rPr lang="en-US" smtClean="0"/>
              <a:t>8/13/25</a:t>
            </a:fld>
            <a:endParaRPr lang="en-US"/>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922375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ith Log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179B642-FB32-464E-84E0-8E962A8B9AE8}" type="datetime1">
              <a:rPr lang="en-US" smtClean="0"/>
              <a:t>8/13/25</a:t>
            </a:fld>
            <a:endParaRPr lang="en-US"/>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11659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0E2CEB8-D2BA-4C32-903D-15433C36A806}" type="datetime1">
              <a:rPr lang="en-US" smtClean="0"/>
              <a:t>8/13/25</a:t>
            </a:fld>
            <a:endParaRPr lang="en-US"/>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57685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DDA4-463B-4E80-885A-7CAF13B58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FCC01-DBD4-48A9-8E23-2BFEAB4AA2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DD2AB6-6E0E-461A-AE0E-4CC7941605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F0209A-ABC9-4EAC-99C1-F31DB2AC1585}"/>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6" name="Footer Placeholder 5">
            <a:extLst>
              <a:ext uri="{FF2B5EF4-FFF2-40B4-BE49-F238E27FC236}">
                <a16:creationId xmlns:a16="http://schemas.microsoft.com/office/drawing/2014/main" id="{E7A7A7E8-AC5C-4B87-8394-ED8E0BEF0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22F688-1438-4720-B67C-B8FDAD094737}"/>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3715043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3667217"/>
            <a:ext cx="12192000" cy="8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1742485"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3798008"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8080954"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10136477" y="3557269"/>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5939481"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5" hasCustomPrompt="1"/>
          </p:nvPr>
        </p:nvSpPr>
        <p:spPr>
          <a:xfrm>
            <a:off x="1089213"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7" name="Text Placeholder 6"/>
          <p:cNvSpPr>
            <a:spLocks noGrp="1"/>
          </p:cNvSpPr>
          <p:nvPr>
            <p:ph type="body" sz="quarter" idx="16" hasCustomPrompt="1"/>
          </p:nvPr>
        </p:nvSpPr>
        <p:spPr>
          <a:xfrm>
            <a:off x="3154743" y="4153460"/>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8" name="Text Placeholder 6"/>
          <p:cNvSpPr>
            <a:spLocks noGrp="1"/>
          </p:cNvSpPr>
          <p:nvPr>
            <p:ph type="body" sz="quarter" idx="17" hasCustomPrompt="1"/>
          </p:nvPr>
        </p:nvSpPr>
        <p:spPr>
          <a:xfrm>
            <a:off x="5289177"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9" name="Text Placeholder 6"/>
          <p:cNvSpPr>
            <a:spLocks noGrp="1"/>
          </p:cNvSpPr>
          <p:nvPr>
            <p:ph type="body" sz="quarter" idx="18" hasCustomPrompt="1"/>
          </p:nvPr>
        </p:nvSpPr>
        <p:spPr>
          <a:xfrm>
            <a:off x="7430650" y="4157502"/>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20" name="Text Placeholder 6"/>
          <p:cNvSpPr>
            <a:spLocks noGrp="1"/>
          </p:cNvSpPr>
          <p:nvPr>
            <p:ph type="body" sz="quarter" idx="19" hasCustomPrompt="1"/>
          </p:nvPr>
        </p:nvSpPr>
        <p:spPr>
          <a:xfrm>
            <a:off x="9486173" y="2918768"/>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21" name="Text Placeholder 6"/>
          <p:cNvSpPr>
            <a:spLocks noGrp="1"/>
          </p:cNvSpPr>
          <p:nvPr>
            <p:ph type="body" sz="quarter" idx="20" hasCustomPrompt="1"/>
          </p:nvPr>
        </p:nvSpPr>
        <p:spPr>
          <a:xfrm>
            <a:off x="1089213" y="4158505"/>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2" name="Text Placeholder 6"/>
          <p:cNvSpPr>
            <a:spLocks noGrp="1"/>
          </p:cNvSpPr>
          <p:nvPr>
            <p:ph type="body" sz="quarter" idx="21" hasCustomPrompt="1"/>
          </p:nvPr>
        </p:nvSpPr>
        <p:spPr>
          <a:xfrm>
            <a:off x="3147704" y="2088205"/>
            <a:ext cx="1613646" cy="127986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3" name="Text Placeholder 6"/>
          <p:cNvSpPr>
            <a:spLocks noGrp="1"/>
          </p:cNvSpPr>
          <p:nvPr>
            <p:ph type="body" sz="quarter" idx="22" hasCustomPrompt="1"/>
          </p:nvPr>
        </p:nvSpPr>
        <p:spPr>
          <a:xfrm>
            <a:off x="5289177" y="4158505"/>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4" name="Text Placeholder 6"/>
          <p:cNvSpPr>
            <a:spLocks noGrp="1"/>
          </p:cNvSpPr>
          <p:nvPr>
            <p:ph type="body" sz="quarter" idx="23" hasCustomPrompt="1"/>
          </p:nvPr>
        </p:nvSpPr>
        <p:spPr>
          <a:xfrm>
            <a:off x="7430650" y="2088205"/>
            <a:ext cx="1613646" cy="127986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5" name="Text Placeholder 6"/>
          <p:cNvSpPr>
            <a:spLocks noGrp="1"/>
          </p:cNvSpPr>
          <p:nvPr>
            <p:ph type="body" sz="quarter" idx="24" hasCustomPrompt="1"/>
          </p:nvPr>
        </p:nvSpPr>
        <p:spPr>
          <a:xfrm>
            <a:off x="9486173" y="4187542"/>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6E13299-6D33-4D12-8497-96A5ACDC5113}" type="datetime1">
              <a:rPr lang="en-US" smtClean="0"/>
              <a:t>8/13/25</a:t>
            </a:fld>
            <a:endParaRPr lang="en-US"/>
          </a:p>
        </p:txBody>
      </p:sp>
      <p:sp>
        <p:nvSpPr>
          <p:cNvPr id="2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40375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userDrawn="1"/>
        </p:nvSpPr>
        <p:spPr>
          <a:xfrm>
            <a:off x="0" y="3667217"/>
            <a:ext cx="12192000" cy="8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Oval 3"/>
          <p:cNvSpPr/>
          <p:nvPr userDrawn="1"/>
        </p:nvSpPr>
        <p:spPr>
          <a:xfrm>
            <a:off x="1742485"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3798008"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8080954"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10136477" y="3557269"/>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5939481"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5" hasCustomPrompt="1"/>
          </p:nvPr>
        </p:nvSpPr>
        <p:spPr>
          <a:xfrm>
            <a:off x="1089213"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0" name="Text Placeholder 6"/>
          <p:cNvSpPr>
            <a:spLocks noGrp="1"/>
          </p:cNvSpPr>
          <p:nvPr>
            <p:ph type="body" sz="quarter" idx="16" hasCustomPrompt="1"/>
          </p:nvPr>
        </p:nvSpPr>
        <p:spPr>
          <a:xfrm>
            <a:off x="3154743" y="4153460"/>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1" name="Text Placeholder 6"/>
          <p:cNvSpPr>
            <a:spLocks noGrp="1"/>
          </p:cNvSpPr>
          <p:nvPr>
            <p:ph type="body" sz="quarter" idx="17" hasCustomPrompt="1"/>
          </p:nvPr>
        </p:nvSpPr>
        <p:spPr>
          <a:xfrm>
            <a:off x="5289177"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2" name="Text Placeholder 6"/>
          <p:cNvSpPr>
            <a:spLocks noGrp="1"/>
          </p:cNvSpPr>
          <p:nvPr>
            <p:ph type="body" sz="quarter" idx="18" hasCustomPrompt="1"/>
          </p:nvPr>
        </p:nvSpPr>
        <p:spPr>
          <a:xfrm>
            <a:off x="7430650" y="4157502"/>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3" name="Text Placeholder 6"/>
          <p:cNvSpPr>
            <a:spLocks noGrp="1"/>
          </p:cNvSpPr>
          <p:nvPr>
            <p:ph type="body" sz="quarter" idx="19" hasCustomPrompt="1"/>
          </p:nvPr>
        </p:nvSpPr>
        <p:spPr>
          <a:xfrm>
            <a:off x="9486173" y="2918768"/>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21" name="Picture Placeholder 20"/>
          <p:cNvSpPr>
            <a:spLocks noGrp="1"/>
          </p:cNvSpPr>
          <p:nvPr>
            <p:ph type="pic" sz="quarter" idx="25"/>
          </p:nvPr>
        </p:nvSpPr>
        <p:spPr>
          <a:xfrm>
            <a:off x="1089025" y="4153459"/>
            <a:ext cx="1614488" cy="1346433"/>
          </a:xfrm>
        </p:spPr>
        <p:txBody>
          <a:bodyPr>
            <a:normAutofit/>
          </a:bodyPr>
          <a:lstStyle>
            <a:lvl1pPr marL="0" indent="0" algn="ctr">
              <a:buNone/>
              <a:defRPr sz="1400"/>
            </a:lvl1pPr>
          </a:lstStyle>
          <a:p>
            <a:r>
              <a:rPr lang="en-US"/>
              <a:t>Click icon to add picture</a:t>
            </a:r>
          </a:p>
        </p:txBody>
      </p:sp>
      <p:sp>
        <p:nvSpPr>
          <p:cNvPr id="22" name="Picture Placeholder 20"/>
          <p:cNvSpPr>
            <a:spLocks noGrp="1"/>
          </p:cNvSpPr>
          <p:nvPr>
            <p:ph type="pic" sz="quarter" idx="26"/>
          </p:nvPr>
        </p:nvSpPr>
        <p:spPr>
          <a:xfrm>
            <a:off x="3144736" y="2021640"/>
            <a:ext cx="1614488" cy="1346433"/>
          </a:xfrm>
        </p:spPr>
        <p:txBody>
          <a:bodyPr>
            <a:normAutofit/>
          </a:bodyPr>
          <a:lstStyle>
            <a:lvl1pPr marL="0" indent="0" algn="ctr">
              <a:buNone/>
              <a:defRPr sz="1400"/>
            </a:lvl1pPr>
          </a:lstStyle>
          <a:p>
            <a:r>
              <a:rPr lang="en-US"/>
              <a:t>Click icon to add picture</a:t>
            </a:r>
          </a:p>
        </p:txBody>
      </p:sp>
      <p:sp>
        <p:nvSpPr>
          <p:cNvPr id="23" name="Picture Placeholder 20"/>
          <p:cNvSpPr>
            <a:spLocks noGrp="1"/>
          </p:cNvSpPr>
          <p:nvPr>
            <p:ph type="pic" sz="quarter" idx="27"/>
          </p:nvPr>
        </p:nvSpPr>
        <p:spPr>
          <a:xfrm>
            <a:off x="5289177" y="4183285"/>
            <a:ext cx="1614488" cy="1346433"/>
          </a:xfrm>
        </p:spPr>
        <p:txBody>
          <a:bodyPr>
            <a:normAutofit/>
          </a:bodyPr>
          <a:lstStyle>
            <a:lvl1pPr marL="0" indent="0" algn="ctr">
              <a:buNone/>
              <a:defRPr sz="1400"/>
            </a:lvl1pPr>
          </a:lstStyle>
          <a:p>
            <a:r>
              <a:rPr lang="en-US"/>
              <a:t>Click icon to add picture</a:t>
            </a:r>
          </a:p>
        </p:txBody>
      </p:sp>
      <p:sp>
        <p:nvSpPr>
          <p:cNvPr id="24" name="Picture Placeholder 20"/>
          <p:cNvSpPr>
            <a:spLocks noGrp="1"/>
          </p:cNvSpPr>
          <p:nvPr>
            <p:ph type="pic" sz="quarter" idx="28"/>
          </p:nvPr>
        </p:nvSpPr>
        <p:spPr>
          <a:xfrm>
            <a:off x="7342574" y="2021640"/>
            <a:ext cx="1614488" cy="1346433"/>
          </a:xfrm>
        </p:spPr>
        <p:txBody>
          <a:bodyPr>
            <a:normAutofit/>
          </a:bodyPr>
          <a:lstStyle>
            <a:lvl1pPr marL="0" indent="0" algn="ctr">
              <a:buNone/>
              <a:defRPr sz="1400"/>
            </a:lvl1pPr>
          </a:lstStyle>
          <a:p>
            <a:r>
              <a:rPr lang="en-US"/>
              <a:t>Click icon to add picture</a:t>
            </a:r>
          </a:p>
        </p:txBody>
      </p:sp>
      <p:sp>
        <p:nvSpPr>
          <p:cNvPr id="26" name="Picture Placeholder 20"/>
          <p:cNvSpPr>
            <a:spLocks noGrp="1"/>
          </p:cNvSpPr>
          <p:nvPr>
            <p:ph type="pic" sz="quarter" idx="29"/>
          </p:nvPr>
        </p:nvSpPr>
        <p:spPr>
          <a:xfrm>
            <a:off x="9486173" y="4153458"/>
            <a:ext cx="1614488" cy="1346433"/>
          </a:xfrm>
        </p:spPr>
        <p:txBody>
          <a:bodyPr>
            <a:normAutofit/>
          </a:bodyPr>
          <a:lstStyle>
            <a:lvl1pPr marL="0" indent="0" algn="ctr">
              <a:buNone/>
              <a:defRPr sz="1400"/>
            </a:lvl1pPr>
          </a:lstStyle>
          <a:p>
            <a:r>
              <a:rPr lang="en-US"/>
              <a:t>Click icon to add picture</a:t>
            </a:r>
          </a:p>
        </p:txBody>
      </p:sp>
      <p:sp>
        <p:nvSpPr>
          <p:cNvPr id="25"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609618E-8EB9-4784-B49E-CD9F36CA76B6}" type="datetime1">
              <a:rPr lang="en-US" smtClean="0"/>
              <a:t>8/13/25</a:t>
            </a:fld>
            <a:endParaRPr lang="en-US"/>
          </a:p>
        </p:txBody>
      </p:sp>
      <p:sp>
        <p:nvSpPr>
          <p:cNvPr id="2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671757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pSwoop_White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7415-BF22-7C40-9D76-DE2B80285B32}"/>
              </a:ext>
            </a:extLst>
          </p:cNvPr>
          <p:cNvSpPr>
            <a:spLocks noGrp="1"/>
          </p:cNvSpPr>
          <p:nvPr>
            <p:ph type="title"/>
          </p:nvPr>
        </p:nvSpPr>
        <p:spPr>
          <a:xfrm>
            <a:off x="376187" y="114868"/>
            <a:ext cx="10515600" cy="1325563"/>
          </a:xfrm>
        </p:spPr>
        <p:txBody>
          <a:bodyPr/>
          <a:lstStyle>
            <a:lvl1pPr>
              <a:defRPr>
                <a:solidFill>
                  <a:srgbClr val="FFFFFF"/>
                </a:solidFill>
              </a:defRPr>
            </a:lvl1pPr>
          </a:lstStyle>
          <a:p>
            <a:r>
              <a:rPr lang="en-US"/>
              <a:t>Click to edit Master title style</a:t>
            </a:r>
          </a:p>
        </p:txBody>
      </p:sp>
      <p:sp>
        <p:nvSpPr>
          <p:cNvPr id="3" name="Date Placeholder 2">
            <a:extLst>
              <a:ext uri="{FF2B5EF4-FFF2-40B4-BE49-F238E27FC236}">
                <a16:creationId xmlns:a16="http://schemas.microsoft.com/office/drawing/2014/main" id="{37B66F5D-4A6E-744C-AD4B-DFB28BC49D11}"/>
              </a:ext>
            </a:extLst>
          </p:cNvPr>
          <p:cNvSpPr>
            <a:spLocks noGrp="1"/>
          </p:cNvSpPr>
          <p:nvPr>
            <p:ph type="dt" sz="half" idx="10"/>
          </p:nvPr>
        </p:nvSpPr>
        <p:spPr/>
        <p:txBody>
          <a:bodyPr/>
          <a:lstStyle/>
          <a:p>
            <a:fld id="{77B96408-6EC6-478F-89C8-C6B5E041F00D}" type="datetime1">
              <a:rPr lang="en-US" smtClean="0"/>
              <a:t>8/13/25</a:t>
            </a:fld>
            <a:endParaRPr lang="en-US"/>
          </a:p>
        </p:txBody>
      </p:sp>
      <p:sp>
        <p:nvSpPr>
          <p:cNvPr id="5" name="Slide Number Placeholder 4">
            <a:extLst>
              <a:ext uri="{FF2B5EF4-FFF2-40B4-BE49-F238E27FC236}">
                <a16:creationId xmlns:a16="http://schemas.microsoft.com/office/drawing/2014/main" id="{2A593914-D139-C447-AE25-1187BE8C5702}"/>
              </a:ext>
            </a:extLst>
          </p:cNvPr>
          <p:cNvSpPr>
            <a:spLocks noGrp="1"/>
          </p:cNvSpPr>
          <p:nvPr>
            <p:ph type="sldNum" sz="quarter" idx="12"/>
          </p:nvPr>
        </p:nvSpPr>
        <p:spPr/>
        <p:txBody>
          <a:bodyPr/>
          <a:lstStyle/>
          <a:p>
            <a:fld id="{86EE7409-6A40-4D5F-9523-C70A03FE5356}" type="slidenum">
              <a:rPr lang="en-US" smtClean="0"/>
              <a:pPr/>
              <a:t>‹#›</a:t>
            </a:fld>
            <a:endParaRPr lang="en-US"/>
          </a:p>
        </p:txBody>
      </p:sp>
      <p:sp>
        <p:nvSpPr>
          <p:cNvPr id="7" name="Content Placeholder 4">
            <a:extLst>
              <a:ext uri="{FF2B5EF4-FFF2-40B4-BE49-F238E27FC236}">
                <a16:creationId xmlns:a16="http://schemas.microsoft.com/office/drawing/2014/main" id="{3E0D5588-2B18-4347-AD6A-A0450549F8D0}"/>
              </a:ext>
            </a:extLst>
          </p:cNvPr>
          <p:cNvSpPr>
            <a:spLocks noGrp="1"/>
          </p:cNvSpPr>
          <p:nvPr>
            <p:ph sz="quarter" idx="13"/>
          </p:nvPr>
        </p:nvSpPr>
        <p:spPr>
          <a:xfrm>
            <a:off x="838200" y="1838325"/>
            <a:ext cx="10515600" cy="32576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549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Swo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1F51CB2-C1F7-694B-99FD-8BCE491C7C13}"/>
              </a:ext>
            </a:extLst>
          </p:cNvPr>
          <p:cNvSpPr>
            <a:spLocks noGrp="1"/>
          </p:cNvSpPr>
          <p:nvPr>
            <p:ph type="dt" sz="half" idx="10"/>
          </p:nvPr>
        </p:nvSpPr>
        <p:spPr/>
        <p:txBody>
          <a:bodyPr/>
          <a:lstStyle/>
          <a:p>
            <a:fld id="{77B96408-6EC6-478F-89C8-C6B5E041F00D}" type="datetime1">
              <a:rPr lang="en-US" smtClean="0"/>
              <a:t>8/13/25</a:t>
            </a:fld>
            <a:endParaRPr lang="en-US"/>
          </a:p>
        </p:txBody>
      </p:sp>
      <p:sp>
        <p:nvSpPr>
          <p:cNvPr id="5" name="Slide Number Placeholder 4">
            <a:extLst>
              <a:ext uri="{FF2B5EF4-FFF2-40B4-BE49-F238E27FC236}">
                <a16:creationId xmlns:a16="http://schemas.microsoft.com/office/drawing/2014/main" id="{A160D271-68B7-034F-BD79-68D6C79D6701}"/>
              </a:ext>
            </a:extLst>
          </p:cNvPr>
          <p:cNvSpPr>
            <a:spLocks noGrp="1"/>
          </p:cNvSpPr>
          <p:nvPr>
            <p:ph type="sldNum" sz="quarter" idx="12"/>
          </p:nvPr>
        </p:nvSpPr>
        <p:spPr/>
        <p:txBody>
          <a:bodyPr/>
          <a:lstStyle/>
          <a:p>
            <a:fld id="{86EE7409-6A40-4D5F-9523-C70A03FE5356}" type="slidenum">
              <a:rPr lang="en-US" smtClean="0"/>
              <a:pPr/>
              <a:t>‹#›</a:t>
            </a:fld>
            <a:endParaRPr lang="en-US"/>
          </a:p>
        </p:txBody>
      </p:sp>
      <p:sp>
        <p:nvSpPr>
          <p:cNvPr id="6" name="Title 1">
            <a:extLst>
              <a:ext uri="{FF2B5EF4-FFF2-40B4-BE49-F238E27FC236}">
                <a16:creationId xmlns:a16="http://schemas.microsoft.com/office/drawing/2014/main" id="{7B97E82F-E36A-424E-9FA7-52844F92AF76}"/>
              </a:ext>
            </a:extLst>
          </p:cNvPr>
          <p:cNvSpPr>
            <a:spLocks noGrp="1"/>
          </p:cNvSpPr>
          <p:nvPr>
            <p:ph type="title"/>
          </p:nvPr>
        </p:nvSpPr>
        <p:spPr>
          <a:xfrm>
            <a:off x="838199" y="114868"/>
            <a:ext cx="10053587" cy="1325563"/>
          </a:xfrm>
        </p:spPr>
        <p:txBody>
          <a:bodyPr/>
          <a:lstStyle>
            <a:lvl1pPr>
              <a:defRPr>
                <a:solidFill>
                  <a:srgbClr val="FFFFFF"/>
                </a:solidFill>
              </a:defRPr>
            </a:lvl1pPr>
          </a:lstStyle>
          <a:p>
            <a:r>
              <a:rPr lang="en-US"/>
              <a:t>Click to edit Master title style</a:t>
            </a:r>
          </a:p>
        </p:txBody>
      </p:sp>
      <p:sp>
        <p:nvSpPr>
          <p:cNvPr id="7" name="Content Placeholder 4">
            <a:extLst>
              <a:ext uri="{FF2B5EF4-FFF2-40B4-BE49-F238E27FC236}">
                <a16:creationId xmlns:a16="http://schemas.microsoft.com/office/drawing/2014/main" id="{B07B6882-1D07-FB4F-8ACF-30988108808F}"/>
              </a:ext>
            </a:extLst>
          </p:cNvPr>
          <p:cNvSpPr>
            <a:spLocks noGrp="1"/>
          </p:cNvSpPr>
          <p:nvPr>
            <p:ph sz="quarter" idx="13"/>
          </p:nvPr>
        </p:nvSpPr>
        <p:spPr>
          <a:xfrm>
            <a:off x="838200" y="1838325"/>
            <a:ext cx="10515600" cy="32576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879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ttomSwo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3776-EC29-BE42-8046-6BBE8486499B}"/>
              </a:ext>
            </a:extLst>
          </p:cNvPr>
          <p:cNvSpPr>
            <a:spLocks noGrp="1"/>
          </p:cNvSpPr>
          <p:nvPr>
            <p:ph type="title"/>
          </p:nvPr>
        </p:nvSpPr>
        <p:spPr/>
        <p:txBody>
          <a:bodyPr/>
          <a:lstStyle/>
          <a:p>
            <a:r>
              <a:rPr lang="en-US"/>
              <a:t>Click to edit Master title style</a:t>
            </a:r>
          </a:p>
        </p:txBody>
      </p:sp>
      <p:sp>
        <p:nvSpPr>
          <p:cNvPr id="6" name="Content Placeholder 4">
            <a:extLst>
              <a:ext uri="{FF2B5EF4-FFF2-40B4-BE49-F238E27FC236}">
                <a16:creationId xmlns:a16="http://schemas.microsoft.com/office/drawing/2014/main" id="{ED848EA4-2C06-8A40-9D20-14435859E63C}"/>
              </a:ext>
            </a:extLst>
          </p:cNvPr>
          <p:cNvSpPr>
            <a:spLocks noGrp="1"/>
          </p:cNvSpPr>
          <p:nvPr>
            <p:ph sz="quarter" idx="11"/>
          </p:nvPr>
        </p:nvSpPr>
        <p:spPr>
          <a:xfrm>
            <a:off x="838200" y="1838325"/>
            <a:ext cx="10515600" cy="32576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0187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s+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3595-7EDB-AD4D-A0B7-D0DCF30B78C5}"/>
              </a:ext>
            </a:extLst>
          </p:cNvPr>
          <p:cNvSpPr>
            <a:spLocks noGrp="1"/>
          </p:cNvSpPr>
          <p:nvPr>
            <p:ph type="title"/>
          </p:nvPr>
        </p:nvSpPr>
        <p:spPr>
          <a:xfrm>
            <a:off x="251059" y="201495"/>
            <a:ext cx="10515600" cy="1325563"/>
          </a:xfrm>
        </p:spPr>
        <p:txBody>
          <a:bodyPr/>
          <a:lstStyle/>
          <a:p>
            <a:r>
              <a:rPr lang="en-US"/>
              <a:t>Click to edit Master title style</a:t>
            </a:r>
          </a:p>
        </p:txBody>
      </p:sp>
      <p:sp>
        <p:nvSpPr>
          <p:cNvPr id="6" name="Picture Placeholder 20">
            <a:extLst>
              <a:ext uri="{FF2B5EF4-FFF2-40B4-BE49-F238E27FC236}">
                <a16:creationId xmlns:a16="http://schemas.microsoft.com/office/drawing/2014/main" id="{6B8BE755-2248-B743-8CAA-F89042EEFB2C}"/>
              </a:ext>
            </a:extLst>
          </p:cNvPr>
          <p:cNvSpPr>
            <a:spLocks noGrp="1"/>
          </p:cNvSpPr>
          <p:nvPr>
            <p:ph type="pic" sz="quarter" idx="26"/>
          </p:nvPr>
        </p:nvSpPr>
        <p:spPr>
          <a:xfrm>
            <a:off x="940551" y="173254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7" name="Picture Placeholder 20">
            <a:extLst>
              <a:ext uri="{FF2B5EF4-FFF2-40B4-BE49-F238E27FC236}">
                <a16:creationId xmlns:a16="http://schemas.microsoft.com/office/drawing/2014/main" id="{AA07EC0C-29E8-C242-B9E1-E22F367122F6}"/>
              </a:ext>
            </a:extLst>
          </p:cNvPr>
          <p:cNvSpPr>
            <a:spLocks noGrp="1"/>
          </p:cNvSpPr>
          <p:nvPr>
            <p:ph type="pic" sz="quarter" idx="27"/>
          </p:nvPr>
        </p:nvSpPr>
        <p:spPr>
          <a:xfrm>
            <a:off x="3847381" y="173254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8" name="Picture Placeholder 20">
            <a:extLst>
              <a:ext uri="{FF2B5EF4-FFF2-40B4-BE49-F238E27FC236}">
                <a16:creationId xmlns:a16="http://schemas.microsoft.com/office/drawing/2014/main" id="{D1086811-CF30-7C43-BB73-794D19FE4BB9}"/>
              </a:ext>
            </a:extLst>
          </p:cNvPr>
          <p:cNvSpPr>
            <a:spLocks noGrp="1"/>
          </p:cNvSpPr>
          <p:nvPr>
            <p:ph type="pic" sz="quarter" idx="28"/>
          </p:nvPr>
        </p:nvSpPr>
        <p:spPr>
          <a:xfrm>
            <a:off x="6773461" y="173254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9" name="Picture Placeholder 20">
            <a:extLst>
              <a:ext uri="{FF2B5EF4-FFF2-40B4-BE49-F238E27FC236}">
                <a16:creationId xmlns:a16="http://schemas.microsoft.com/office/drawing/2014/main" id="{7EEA5609-9BB9-4B44-A3BD-174B826AE8B5}"/>
              </a:ext>
            </a:extLst>
          </p:cNvPr>
          <p:cNvSpPr>
            <a:spLocks noGrp="1"/>
          </p:cNvSpPr>
          <p:nvPr>
            <p:ph type="pic" sz="quarter" idx="29"/>
          </p:nvPr>
        </p:nvSpPr>
        <p:spPr>
          <a:xfrm>
            <a:off x="9699541" y="173254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10" name="Picture Placeholder 20">
            <a:extLst>
              <a:ext uri="{FF2B5EF4-FFF2-40B4-BE49-F238E27FC236}">
                <a16:creationId xmlns:a16="http://schemas.microsoft.com/office/drawing/2014/main" id="{717C6EAE-DA9C-794B-8DEF-3B5CED5E2E2C}"/>
              </a:ext>
            </a:extLst>
          </p:cNvPr>
          <p:cNvSpPr>
            <a:spLocks noGrp="1"/>
          </p:cNvSpPr>
          <p:nvPr>
            <p:ph type="pic" sz="quarter" idx="30"/>
          </p:nvPr>
        </p:nvSpPr>
        <p:spPr>
          <a:xfrm>
            <a:off x="940551" y="427361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11" name="Picture Placeholder 20">
            <a:extLst>
              <a:ext uri="{FF2B5EF4-FFF2-40B4-BE49-F238E27FC236}">
                <a16:creationId xmlns:a16="http://schemas.microsoft.com/office/drawing/2014/main" id="{ED0CAAFD-B789-BC41-958B-95A9F8923EFE}"/>
              </a:ext>
            </a:extLst>
          </p:cNvPr>
          <p:cNvSpPr>
            <a:spLocks noGrp="1"/>
          </p:cNvSpPr>
          <p:nvPr>
            <p:ph type="pic" sz="quarter" idx="31"/>
          </p:nvPr>
        </p:nvSpPr>
        <p:spPr>
          <a:xfrm>
            <a:off x="3847381" y="427361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12" name="Picture Placeholder 20">
            <a:extLst>
              <a:ext uri="{FF2B5EF4-FFF2-40B4-BE49-F238E27FC236}">
                <a16:creationId xmlns:a16="http://schemas.microsoft.com/office/drawing/2014/main" id="{9DE4C2B6-5E40-7047-A484-637A24125553}"/>
              </a:ext>
            </a:extLst>
          </p:cNvPr>
          <p:cNvSpPr>
            <a:spLocks noGrp="1"/>
          </p:cNvSpPr>
          <p:nvPr>
            <p:ph type="pic" sz="quarter" idx="32"/>
          </p:nvPr>
        </p:nvSpPr>
        <p:spPr>
          <a:xfrm>
            <a:off x="6773461" y="427361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13" name="Picture Placeholder 20">
            <a:extLst>
              <a:ext uri="{FF2B5EF4-FFF2-40B4-BE49-F238E27FC236}">
                <a16:creationId xmlns:a16="http://schemas.microsoft.com/office/drawing/2014/main" id="{83C312A3-2577-2545-86C2-F437BC493B57}"/>
              </a:ext>
            </a:extLst>
          </p:cNvPr>
          <p:cNvSpPr>
            <a:spLocks noGrp="1"/>
          </p:cNvSpPr>
          <p:nvPr>
            <p:ph type="pic" sz="quarter" idx="33"/>
          </p:nvPr>
        </p:nvSpPr>
        <p:spPr>
          <a:xfrm>
            <a:off x="9699541" y="4273617"/>
            <a:ext cx="1552392" cy="1135012"/>
          </a:xfrm>
        </p:spPr>
        <p:txBody>
          <a:bodyPr>
            <a:normAutofit/>
          </a:bodyPr>
          <a:lstStyle>
            <a:lvl1pPr marL="0" indent="0" algn="ctr">
              <a:buNone/>
              <a:defRPr sz="1400">
                <a:solidFill>
                  <a:srgbClr val="FFFFFF"/>
                </a:solidFill>
              </a:defRPr>
            </a:lvl1pPr>
          </a:lstStyle>
          <a:p>
            <a:r>
              <a:rPr lang="en-US"/>
              <a:t>Click icon to add picture</a:t>
            </a:r>
          </a:p>
        </p:txBody>
      </p:sp>
      <p:sp>
        <p:nvSpPr>
          <p:cNvPr id="14" name="Text Placeholder 6">
            <a:extLst>
              <a:ext uri="{FF2B5EF4-FFF2-40B4-BE49-F238E27FC236}">
                <a16:creationId xmlns:a16="http://schemas.microsoft.com/office/drawing/2014/main" id="{239109DB-43B4-844F-ABD5-ADA63ECBD4C4}"/>
              </a:ext>
            </a:extLst>
          </p:cNvPr>
          <p:cNvSpPr>
            <a:spLocks noGrp="1"/>
          </p:cNvSpPr>
          <p:nvPr>
            <p:ph type="body" sz="quarter" idx="20" hasCustomPrompt="1"/>
          </p:nvPr>
        </p:nvSpPr>
        <p:spPr>
          <a:xfrm>
            <a:off x="489696" y="317178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16" name="Text Placeholder 6">
            <a:extLst>
              <a:ext uri="{FF2B5EF4-FFF2-40B4-BE49-F238E27FC236}">
                <a16:creationId xmlns:a16="http://schemas.microsoft.com/office/drawing/2014/main" id="{6F1663DE-A1C7-F84F-83EC-8626918685F4}"/>
              </a:ext>
            </a:extLst>
          </p:cNvPr>
          <p:cNvSpPr>
            <a:spLocks noGrp="1"/>
          </p:cNvSpPr>
          <p:nvPr>
            <p:ph type="body" sz="quarter" idx="34" hasCustomPrompt="1"/>
          </p:nvPr>
        </p:nvSpPr>
        <p:spPr>
          <a:xfrm>
            <a:off x="3386900" y="317178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17" name="Text Placeholder 6">
            <a:extLst>
              <a:ext uri="{FF2B5EF4-FFF2-40B4-BE49-F238E27FC236}">
                <a16:creationId xmlns:a16="http://schemas.microsoft.com/office/drawing/2014/main" id="{F6EBF324-5C19-5A4F-872C-F9CAA0C8BCA0}"/>
              </a:ext>
            </a:extLst>
          </p:cNvPr>
          <p:cNvSpPr>
            <a:spLocks noGrp="1"/>
          </p:cNvSpPr>
          <p:nvPr>
            <p:ph type="body" sz="quarter" idx="35" hasCustomPrompt="1"/>
          </p:nvPr>
        </p:nvSpPr>
        <p:spPr>
          <a:xfrm>
            <a:off x="6293730" y="317178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18" name="Text Placeholder 6">
            <a:extLst>
              <a:ext uri="{FF2B5EF4-FFF2-40B4-BE49-F238E27FC236}">
                <a16:creationId xmlns:a16="http://schemas.microsoft.com/office/drawing/2014/main" id="{1FE4610A-A4FE-7741-8644-C12482362EDF}"/>
              </a:ext>
            </a:extLst>
          </p:cNvPr>
          <p:cNvSpPr>
            <a:spLocks noGrp="1"/>
          </p:cNvSpPr>
          <p:nvPr>
            <p:ph type="body" sz="quarter" idx="36" hasCustomPrompt="1"/>
          </p:nvPr>
        </p:nvSpPr>
        <p:spPr>
          <a:xfrm>
            <a:off x="9210185" y="317178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19" name="Text Placeholder 6">
            <a:extLst>
              <a:ext uri="{FF2B5EF4-FFF2-40B4-BE49-F238E27FC236}">
                <a16:creationId xmlns:a16="http://schemas.microsoft.com/office/drawing/2014/main" id="{2AB87F1F-CC4D-3442-AD9D-605D0E92B539}"/>
              </a:ext>
            </a:extLst>
          </p:cNvPr>
          <p:cNvSpPr>
            <a:spLocks noGrp="1"/>
          </p:cNvSpPr>
          <p:nvPr>
            <p:ph type="body" sz="quarter" idx="37" hasCustomPrompt="1"/>
          </p:nvPr>
        </p:nvSpPr>
        <p:spPr>
          <a:xfrm>
            <a:off x="489696" y="571285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20" name="Text Placeholder 6">
            <a:extLst>
              <a:ext uri="{FF2B5EF4-FFF2-40B4-BE49-F238E27FC236}">
                <a16:creationId xmlns:a16="http://schemas.microsoft.com/office/drawing/2014/main" id="{D7E44B52-5A0A-6946-ADA7-3AF7528AB8F5}"/>
              </a:ext>
            </a:extLst>
          </p:cNvPr>
          <p:cNvSpPr>
            <a:spLocks noGrp="1"/>
          </p:cNvSpPr>
          <p:nvPr>
            <p:ph type="body" sz="quarter" idx="38" hasCustomPrompt="1"/>
          </p:nvPr>
        </p:nvSpPr>
        <p:spPr>
          <a:xfrm>
            <a:off x="3386900" y="571285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21" name="Text Placeholder 6">
            <a:extLst>
              <a:ext uri="{FF2B5EF4-FFF2-40B4-BE49-F238E27FC236}">
                <a16:creationId xmlns:a16="http://schemas.microsoft.com/office/drawing/2014/main" id="{328AD838-A3BE-DB40-BAA2-475BA2CC4D4A}"/>
              </a:ext>
            </a:extLst>
          </p:cNvPr>
          <p:cNvSpPr>
            <a:spLocks noGrp="1"/>
          </p:cNvSpPr>
          <p:nvPr>
            <p:ph type="body" sz="quarter" idx="39" hasCustomPrompt="1"/>
          </p:nvPr>
        </p:nvSpPr>
        <p:spPr>
          <a:xfrm>
            <a:off x="6293730" y="571285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22" name="Text Placeholder 6">
            <a:extLst>
              <a:ext uri="{FF2B5EF4-FFF2-40B4-BE49-F238E27FC236}">
                <a16:creationId xmlns:a16="http://schemas.microsoft.com/office/drawing/2014/main" id="{CD92DBAF-628D-914D-8B77-0D6325D9EC01}"/>
              </a:ext>
            </a:extLst>
          </p:cNvPr>
          <p:cNvSpPr>
            <a:spLocks noGrp="1"/>
          </p:cNvSpPr>
          <p:nvPr>
            <p:ph type="body" sz="quarter" idx="40" hasCustomPrompt="1"/>
          </p:nvPr>
        </p:nvSpPr>
        <p:spPr>
          <a:xfrm>
            <a:off x="9210185" y="5712854"/>
            <a:ext cx="2503761" cy="687948"/>
          </a:xfrm>
        </p:spPr>
        <p:txBody>
          <a:bodyPr>
            <a:normAutofit/>
          </a:bodyPr>
          <a:lstStyle>
            <a:lvl1pPr marL="0" indent="0" algn="ctr">
              <a:spcBef>
                <a:spcPts val="0"/>
              </a:spcBef>
              <a:spcAft>
                <a:spcPts val="600"/>
              </a:spcAft>
              <a:buNone/>
              <a:defRPr sz="2000" b="0" i="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Tree>
    <p:extLst>
      <p:ext uri="{BB962C8B-B14F-4D97-AF65-F5344CB8AC3E}">
        <p14:creationId xmlns:p14="http://schemas.microsoft.com/office/powerpoint/2010/main" val="806026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_Text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DE13-07DA-B442-BAAE-4425ABA2EEE7}"/>
              </a:ext>
            </a:extLst>
          </p:cNvPr>
          <p:cNvSpPr>
            <a:spLocks noGrp="1"/>
          </p:cNvSpPr>
          <p:nvPr>
            <p:ph type="title"/>
          </p:nvPr>
        </p:nvSpPr>
        <p:spPr>
          <a:xfrm>
            <a:off x="270310" y="182245"/>
            <a:ext cx="10515600" cy="1325563"/>
          </a:xfrm>
        </p:spPr>
        <p:txBody>
          <a:bodyPr/>
          <a:lstStyle>
            <a:lvl1pPr>
              <a:defRPr sz="4400"/>
            </a:lvl1pPr>
          </a:lstStyle>
          <a:p>
            <a:r>
              <a:rPr lang="en-US"/>
              <a:t>Click to edit Master title style</a:t>
            </a:r>
          </a:p>
        </p:txBody>
      </p:sp>
      <p:sp>
        <p:nvSpPr>
          <p:cNvPr id="7" name="Text Placeholder 6">
            <a:extLst>
              <a:ext uri="{FF2B5EF4-FFF2-40B4-BE49-F238E27FC236}">
                <a16:creationId xmlns:a16="http://schemas.microsoft.com/office/drawing/2014/main" id="{956BA3E1-1936-3E41-9A26-AC92054DE22E}"/>
              </a:ext>
            </a:extLst>
          </p:cNvPr>
          <p:cNvSpPr>
            <a:spLocks noGrp="1"/>
          </p:cNvSpPr>
          <p:nvPr>
            <p:ph type="body" sz="quarter" idx="37" hasCustomPrompt="1"/>
          </p:nvPr>
        </p:nvSpPr>
        <p:spPr>
          <a:xfrm>
            <a:off x="558265" y="2741051"/>
            <a:ext cx="3407343" cy="3669373"/>
          </a:xfrm>
        </p:spPr>
        <p:txBody>
          <a:bodyPr>
            <a:normAutofit/>
          </a:bodyPr>
          <a:lstStyle>
            <a:lvl1pPr marL="0" indent="0" algn="l">
              <a:spcBef>
                <a:spcPts val="0"/>
              </a:spcBef>
              <a:spcAft>
                <a:spcPts val="600"/>
              </a:spcAft>
              <a:buNone/>
              <a:defRPr sz="2000" b="0" i="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8" name="Text Placeholder 6">
            <a:extLst>
              <a:ext uri="{FF2B5EF4-FFF2-40B4-BE49-F238E27FC236}">
                <a16:creationId xmlns:a16="http://schemas.microsoft.com/office/drawing/2014/main" id="{9FD0EAF3-FDAC-8C47-A39C-6AA17575584B}"/>
              </a:ext>
            </a:extLst>
          </p:cNvPr>
          <p:cNvSpPr>
            <a:spLocks noGrp="1"/>
          </p:cNvSpPr>
          <p:nvPr>
            <p:ph type="body" sz="quarter" idx="38" hasCustomPrompt="1"/>
          </p:nvPr>
        </p:nvSpPr>
        <p:spPr>
          <a:xfrm>
            <a:off x="460821" y="2057660"/>
            <a:ext cx="3504787" cy="396784"/>
          </a:xfrm>
        </p:spPr>
        <p:txBody>
          <a:bodyPr>
            <a:normAutofit/>
          </a:bodyPr>
          <a:lstStyle>
            <a:lvl1pPr marL="0" indent="0" algn="ctr">
              <a:spcBef>
                <a:spcPts val="0"/>
              </a:spcBef>
              <a:spcAft>
                <a:spcPts val="600"/>
              </a:spcAft>
              <a:buNone/>
              <a:defRPr sz="2400" b="0" i="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10" name="Text Placeholder 6">
            <a:extLst>
              <a:ext uri="{FF2B5EF4-FFF2-40B4-BE49-F238E27FC236}">
                <a16:creationId xmlns:a16="http://schemas.microsoft.com/office/drawing/2014/main" id="{75DA5A94-CD85-0F40-A5C4-EE2CEA77AD7F}"/>
              </a:ext>
            </a:extLst>
          </p:cNvPr>
          <p:cNvSpPr>
            <a:spLocks noGrp="1"/>
          </p:cNvSpPr>
          <p:nvPr>
            <p:ph type="body" sz="quarter" idx="39" hasCustomPrompt="1"/>
          </p:nvPr>
        </p:nvSpPr>
        <p:spPr>
          <a:xfrm>
            <a:off x="4427621" y="2741051"/>
            <a:ext cx="3407343" cy="3669373"/>
          </a:xfrm>
        </p:spPr>
        <p:txBody>
          <a:bodyPr>
            <a:normAutofit/>
          </a:bodyPr>
          <a:lstStyle>
            <a:lvl1pPr marL="0" indent="0" algn="l">
              <a:spcBef>
                <a:spcPts val="0"/>
              </a:spcBef>
              <a:spcAft>
                <a:spcPts val="600"/>
              </a:spcAft>
              <a:buNone/>
              <a:defRPr sz="2000" b="0" i="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11" name="Text Placeholder 6">
            <a:extLst>
              <a:ext uri="{FF2B5EF4-FFF2-40B4-BE49-F238E27FC236}">
                <a16:creationId xmlns:a16="http://schemas.microsoft.com/office/drawing/2014/main" id="{5DBAA2F8-54BC-EC4E-9308-C80B6C68B9A6}"/>
              </a:ext>
            </a:extLst>
          </p:cNvPr>
          <p:cNvSpPr>
            <a:spLocks noGrp="1"/>
          </p:cNvSpPr>
          <p:nvPr>
            <p:ph type="body" sz="quarter" idx="40" hasCustomPrompt="1"/>
          </p:nvPr>
        </p:nvSpPr>
        <p:spPr>
          <a:xfrm>
            <a:off x="4330177" y="2057660"/>
            <a:ext cx="3504787" cy="396784"/>
          </a:xfrm>
        </p:spPr>
        <p:txBody>
          <a:bodyPr>
            <a:normAutofit/>
          </a:bodyPr>
          <a:lstStyle>
            <a:lvl1pPr marL="0" indent="0" algn="ctr">
              <a:spcBef>
                <a:spcPts val="0"/>
              </a:spcBef>
              <a:spcAft>
                <a:spcPts val="600"/>
              </a:spcAft>
              <a:buNone/>
              <a:defRPr sz="2400" b="0" i="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12" name="Text Placeholder 6">
            <a:extLst>
              <a:ext uri="{FF2B5EF4-FFF2-40B4-BE49-F238E27FC236}">
                <a16:creationId xmlns:a16="http://schemas.microsoft.com/office/drawing/2014/main" id="{F79C272A-90EC-F947-B438-4E90F3B2E07B}"/>
              </a:ext>
            </a:extLst>
          </p:cNvPr>
          <p:cNvSpPr>
            <a:spLocks noGrp="1"/>
          </p:cNvSpPr>
          <p:nvPr>
            <p:ph type="body" sz="quarter" idx="41" hasCustomPrompt="1"/>
          </p:nvPr>
        </p:nvSpPr>
        <p:spPr>
          <a:xfrm>
            <a:off x="8316228" y="2741051"/>
            <a:ext cx="3407343" cy="3669373"/>
          </a:xfrm>
        </p:spPr>
        <p:txBody>
          <a:bodyPr>
            <a:normAutofit/>
          </a:bodyPr>
          <a:lstStyle>
            <a:lvl1pPr marL="0" indent="0" algn="l">
              <a:spcBef>
                <a:spcPts val="0"/>
              </a:spcBef>
              <a:spcAft>
                <a:spcPts val="600"/>
              </a:spcAft>
              <a:buNone/>
              <a:defRPr sz="2000" b="0" i="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13" name="Text Placeholder 6">
            <a:extLst>
              <a:ext uri="{FF2B5EF4-FFF2-40B4-BE49-F238E27FC236}">
                <a16:creationId xmlns:a16="http://schemas.microsoft.com/office/drawing/2014/main" id="{F08E7393-B468-2A42-916C-0AE3E22A511D}"/>
              </a:ext>
            </a:extLst>
          </p:cNvPr>
          <p:cNvSpPr>
            <a:spLocks noGrp="1"/>
          </p:cNvSpPr>
          <p:nvPr>
            <p:ph type="body" sz="quarter" idx="42" hasCustomPrompt="1"/>
          </p:nvPr>
        </p:nvSpPr>
        <p:spPr>
          <a:xfrm>
            <a:off x="8218784" y="2057660"/>
            <a:ext cx="3504787" cy="396784"/>
          </a:xfrm>
        </p:spPr>
        <p:txBody>
          <a:bodyPr>
            <a:normAutofit/>
          </a:bodyPr>
          <a:lstStyle>
            <a:lvl1pPr marL="0" indent="0" algn="ctr">
              <a:spcBef>
                <a:spcPts val="0"/>
              </a:spcBef>
              <a:spcAft>
                <a:spcPts val="600"/>
              </a:spcAft>
              <a:buNone/>
              <a:defRPr sz="2400" b="0" i="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Tree>
    <p:extLst>
      <p:ext uri="{BB962C8B-B14F-4D97-AF65-F5344CB8AC3E}">
        <p14:creationId xmlns:p14="http://schemas.microsoft.com/office/powerpoint/2010/main" val="3579763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_Text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4B8D-0E3C-F84B-939D-E998D532C834}"/>
              </a:ext>
            </a:extLst>
          </p:cNvPr>
          <p:cNvSpPr>
            <a:spLocks noGrp="1"/>
          </p:cNvSpPr>
          <p:nvPr>
            <p:ph type="title"/>
          </p:nvPr>
        </p:nvSpPr>
        <p:spPr>
          <a:xfrm>
            <a:off x="260684" y="190039"/>
            <a:ext cx="10515600" cy="1001663"/>
          </a:xfrm>
        </p:spPr>
        <p:txBody>
          <a:bodyPr/>
          <a:lstStyle/>
          <a:p>
            <a:r>
              <a:rPr lang="en-US"/>
              <a:t>Click to edit Master title style</a:t>
            </a:r>
          </a:p>
        </p:txBody>
      </p:sp>
      <p:sp>
        <p:nvSpPr>
          <p:cNvPr id="6" name="Text Placeholder 6">
            <a:extLst>
              <a:ext uri="{FF2B5EF4-FFF2-40B4-BE49-F238E27FC236}">
                <a16:creationId xmlns:a16="http://schemas.microsoft.com/office/drawing/2014/main" id="{B4FF2A14-1F92-3347-B4D1-03AF7C074BC1}"/>
              </a:ext>
            </a:extLst>
          </p:cNvPr>
          <p:cNvSpPr>
            <a:spLocks noGrp="1"/>
          </p:cNvSpPr>
          <p:nvPr>
            <p:ph type="body" sz="quarter" idx="37" hasCustomPrompt="1"/>
          </p:nvPr>
        </p:nvSpPr>
        <p:spPr>
          <a:xfrm>
            <a:off x="577515" y="2298289"/>
            <a:ext cx="5111016" cy="4102511"/>
          </a:xfrm>
        </p:spPr>
        <p:txBody>
          <a:bodyPr>
            <a:normAutofit/>
          </a:bodyPr>
          <a:lstStyle>
            <a:lvl1pPr marL="0" indent="0" algn="l">
              <a:spcBef>
                <a:spcPts val="0"/>
              </a:spcBef>
              <a:spcAft>
                <a:spcPts val="600"/>
              </a:spcAft>
              <a:buNone/>
              <a:defRPr sz="2000" b="0" i="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7" name="Text Placeholder 6">
            <a:extLst>
              <a:ext uri="{FF2B5EF4-FFF2-40B4-BE49-F238E27FC236}">
                <a16:creationId xmlns:a16="http://schemas.microsoft.com/office/drawing/2014/main" id="{7F4850D7-3503-D94C-99E5-23789DF83509}"/>
              </a:ext>
            </a:extLst>
          </p:cNvPr>
          <p:cNvSpPr>
            <a:spLocks noGrp="1"/>
          </p:cNvSpPr>
          <p:nvPr>
            <p:ph type="body" sz="quarter" idx="38" hasCustomPrompt="1"/>
          </p:nvPr>
        </p:nvSpPr>
        <p:spPr>
          <a:xfrm>
            <a:off x="480071" y="1472665"/>
            <a:ext cx="5314337" cy="539017"/>
          </a:xfrm>
        </p:spPr>
        <p:txBody>
          <a:bodyPr>
            <a:normAutofit/>
          </a:bodyPr>
          <a:lstStyle>
            <a:lvl1pPr marL="0" indent="0" algn="ctr">
              <a:spcBef>
                <a:spcPts val="0"/>
              </a:spcBef>
              <a:spcAft>
                <a:spcPts val="600"/>
              </a:spcAft>
              <a:buNone/>
              <a:defRPr sz="2800" b="0" i="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
        <p:nvSpPr>
          <p:cNvPr id="8" name="Text Placeholder 6">
            <a:extLst>
              <a:ext uri="{FF2B5EF4-FFF2-40B4-BE49-F238E27FC236}">
                <a16:creationId xmlns:a16="http://schemas.microsoft.com/office/drawing/2014/main" id="{3EDB28C7-357E-2642-86E1-8DAC0204EE83}"/>
              </a:ext>
            </a:extLst>
          </p:cNvPr>
          <p:cNvSpPr>
            <a:spLocks noGrp="1"/>
          </p:cNvSpPr>
          <p:nvPr>
            <p:ph type="body" sz="quarter" idx="39" hasCustomPrompt="1"/>
          </p:nvPr>
        </p:nvSpPr>
        <p:spPr>
          <a:xfrm>
            <a:off x="6487427" y="2298289"/>
            <a:ext cx="5111016" cy="4102511"/>
          </a:xfrm>
        </p:spPr>
        <p:txBody>
          <a:bodyPr>
            <a:normAutofit/>
          </a:bodyPr>
          <a:lstStyle>
            <a:lvl1pPr marL="0" indent="0" algn="l">
              <a:spcBef>
                <a:spcPts val="0"/>
              </a:spcBef>
              <a:spcAft>
                <a:spcPts val="600"/>
              </a:spcAft>
              <a:buNone/>
              <a:defRPr sz="2000" b="0" i="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9" name="Text Placeholder 6">
            <a:extLst>
              <a:ext uri="{FF2B5EF4-FFF2-40B4-BE49-F238E27FC236}">
                <a16:creationId xmlns:a16="http://schemas.microsoft.com/office/drawing/2014/main" id="{F1DB4125-1B72-D44D-AB27-2517EC1412C1}"/>
              </a:ext>
            </a:extLst>
          </p:cNvPr>
          <p:cNvSpPr>
            <a:spLocks noGrp="1"/>
          </p:cNvSpPr>
          <p:nvPr>
            <p:ph type="body" sz="quarter" idx="40" hasCustomPrompt="1"/>
          </p:nvPr>
        </p:nvSpPr>
        <p:spPr>
          <a:xfrm>
            <a:off x="6389983" y="1472665"/>
            <a:ext cx="5314337" cy="539017"/>
          </a:xfrm>
        </p:spPr>
        <p:txBody>
          <a:bodyPr>
            <a:normAutofit/>
          </a:bodyPr>
          <a:lstStyle>
            <a:lvl1pPr marL="0" indent="0" algn="ctr">
              <a:spcBef>
                <a:spcPts val="0"/>
              </a:spcBef>
              <a:spcAft>
                <a:spcPts val="600"/>
              </a:spcAft>
              <a:buNone/>
              <a:defRPr sz="2800" b="0" i="0" baseline="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Text here</a:t>
            </a:r>
          </a:p>
        </p:txBody>
      </p:sp>
    </p:spTree>
    <p:extLst>
      <p:ext uri="{BB962C8B-B14F-4D97-AF65-F5344CB8AC3E}">
        <p14:creationId xmlns:p14="http://schemas.microsoft.com/office/powerpoint/2010/main" val="2312195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ftSwoop_Image+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0">
            <a:extLst>
              <a:ext uri="{FF2B5EF4-FFF2-40B4-BE49-F238E27FC236}">
                <a16:creationId xmlns:a16="http://schemas.microsoft.com/office/drawing/2014/main" id="{BA598793-2E67-864A-A67E-2F9E00BC9B96}"/>
              </a:ext>
            </a:extLst>
          </p:cNvPr>
          <p:cNvSpPr>
            <a:spLocks noGrp="1"/>
          </p:cNvSpPr>
          <p:nvPr>
            <p:ph type="pic" sz="quarter" idx="26"/>
          </p:nvPr>
        </p:nvSpPr>
        <p:spPr>
          <a:xfrm>
            <a:off x="2750075" y="0"/>
            <a:ext cx="9441925"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10" name="Picture Placeholder 20">
            <a:extLst>
              <a:ext uri="{FF2B5EF4-FFF2-40B4-BE49-F238E27FC236}">
                <a16:creationId xmlns:a16="http://schemas.microsoft.com/office/drawing/2014/main" id="{E68F8607-9B89-FE47-A197-1AA3F1FF15F1}"/>
              </a:ext>
            </a:extLst>
          </p:cNvPr>
          <p:cNvSpPr>
            <a:spLocks noGrp="1"/>
          </p:cNvSpPr>
          <p:nvPr>
            <p:ph type="pic" sz="quarter" idx="27"/>
          </p:nvPr>
        </p:nvSpPr>
        <p:spPr>
          <a:xfrm>
            <a:off x="6875" y="-1"/>
            <a:ext cx="3244325" cy="6857999"/>
          </a:xfrm>
        </p:spPr>
        <p:txBody>
          <a:bodyPr>
            <a:normAutofit/>
          </a:bodyPr>
          <a:lstStyle>
            <a:lvl1pPr marL="0" indent="0" algn="ctr">
              <a:buNone/>
              <a:defRPr sz="1400">
                <a:solidFill>
                  <a:srgbClr val="FFFFFF"/>
                </a:solidFill>
              </a:defRPr>
            </a:lvl1pPr>
          </a:lstStyle>
          <a:p>
            <a:r>
              <a:rPr lang="en-US"/>
              <a:t>Click icon to add picture</a:t>
            </a:r>
          </a:p>
        </p:txBody>
      </p:sp>
      <p:sp>
        <p:nvSpPr>
          <p:cNvPr id="7" name="Title 1">
            <a:extLst>
              <a:ext uri="{FF2B5EF4-FFF2-40B4-BE49-F238E27FC236}">
                <a16:creationId xmlns:a16="http://schemas.microsoft.com/office/drawing/2014/main" id="{3F212571-780B-4946-9F3A-60C10C21A9B1}"/>
              </a:ext>
            </a:extLst>
          </p:cNvPr>
          <p:cNvSpPr>
            <a:spLocks noGrp="1"/>
          </p:cNvSpPr>
          <p:nvPr>
            <p:ph type="title"/>
          </p:nvPr>
        </p:nvSpPr>
        <p:spPr>
          <a:xfrm>
            <a:off x="247749" y="2260233"/>
            <a:ext cx="2617372" cy="1925686"/>
          </a:xfrm>
        </p:spPr>
        <p:txBody>
          <a:bodyPr>
            <a:normAutofit/>
          </a:bodyPr>
          <a:lstStyle>
            <a:lvl1pPr>
              <a:defRPr sz="3200">
                <a:solidFill>
                  <a:srgbClr val="FFFFFF"/>
                </a:solidFill>
              </a:defRPr>
            </a:lvl1pPr>
          </a:lstStyle>
          <a:p>
            <a:r>
              <a:rPr lang="en-US"/>
              <a:t>Click to edit Master title style</a:t>
            </a:r>
          </a:p>
        </p:txBody>
      </p:sp>
    </p:spTree>
    <p:extLst>
      <p:ext uri="{BB962C8B-B14F-4D97-AF65-F5344CB8AC3E}">
        <p14:creationId xmlns:p14="http://schemas.microsoft.com/office/powerpoint/2010/main" val="3918325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Swoop_Mid_Imag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0">
            <a:extLst>
              <a:ext uri="{FF2B5EF4-FFF2-40B4-BE49-F238E27FC236}">
                <a16:creationId xmlns:a16="http://schemas.microsoft.com/office/drawing/2014/main" id="{E4ED1C95-9ED7-304B-8941-2358665D577E}"/>
              </a:ext>
            </a:extLst>
          </p:cNvPr>
          <p:cNvSpPr>
            <a:spLocks noGrp="1"/>
          </p:cNvSpPr>
          <p:nvPr>
            <p:ph type="pic" sz="quarter" idx="27"/>
          </p:nvPr>
        </p:nvSpPr>
        <p:spPr>
          <a:xfrm>
            <a:off x="3138" y="0"/>
            <a:ext cx="5121184"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7" name="Picture Placeholder 20">
            <a:extLst>
              <a:ext uri="{FF2B5EF4-FFF2-40B4-BE49-F238E27FC236}">
                <a16:creationId xmlns:a16="http://schemas.microsoft.com/office/drawing/2014/main" id="{BCB50D76-5889-234C-B8F2-BAB3E0C78442}"/>
              </a:ext>
            </a:extLst>
          </p:cNvPr>
          <p:cNvSpPr>
            <a:spLocks noGrp="1"/>
          </p:cNvSpPr>
          <p:nvPr>
            <p:ph type="pic" sz="quarter" idx="26"/>
          </p:nvPr>
        </p:nvSpPr>
        <p:spPr>
          <a:xfrm>
            <a:off x="4372620" y="0"/>
            <a:ext cx="7819380"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2" name="Title 1">
            <a:extLst>
              <a:ext uri="{FF2B5EF4-FFF2-40B4-BE49-F238E27FC236}">
                <a16:creationId xmlns:a16="http://schemas.microsoft.com/office/drawing/2014/main" id="{28A75CAB-957C-9743-90E9-0B44792D31C3}"/>
              </a:ext>
            </a:extLst>
          </p:cNvPr>
          <p:cNvSpPr>
            <a:spLocks noGrp="1"/>
          </p:cNvSpPr>
          <p:nvPr>
            <p:ph type="title"/>
          </p:nvPr>
        </p:nvSpPr>
        <p:spPr>
          <a:xfrm>
            <a:off x="301935" y="268873"/>
            <a:ext cx="4118811" cy="1325563"/>
          </a:xfrm>
        </p:spPr>
        <p:txBody>
          <a:bodyPr>
            <a:normAutofit/>
          </a:bodyPr>
          <a:lstStyle>
            <a:lvl1pPr>
              <a:defRPr sz="3200">
                <a:solidFill>
                  <a:srgbClr val="FFFFFF"/>
                </a:solidFill>
              </a:defRPr>
            </a:lvl1pPr>
          </a:lstStyle>
          <a:p>
            <a:r>
              <a:rPr lang="en-US"/>
              <a:t>Click to edit Master title style</a:t>
            </a:r>
          </a:p>
        </p:txBody>
      </p:sp>
      <p:sp>
        <p:nvSpPr>
          <p:cNvPr id="6" name="Content Placeholder 4">
            <a:extLst>
              <a:ext uri="{FF2B5EF4-FFF2-40B4-BE49-F238E27FC236}">
                <a16:creationId xmlns:a16="http://schemas.microsoft.com/office/drawing/2014/main" id="{13071A4E-0060-4042-900A-F6164249FF9C}"/>
              </a:ext>
            </a:extLst>
          </p:cNvPr>
          <p:cNvSpPr>
            <a:spLocks noGrp="1"/>
          </p:cNvSpPr>
          <p:nvPr>
            <p:ph sz="quarter" idx="13"/>
          </p:nvPr>
        </p:nvSpPr>
        <p:spPr>
          <a:xfrm>
            <a:off x="301935" y="1800171"/>
            <a:ext cx="4118811" cy="3961237"/>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92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F4A7-ADE1-4141-A481-A2EBD4D621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71FF3D-B052-4E58-ADEB-8501EEC22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2A87D5-9D2C-495A-8734-8B887CC12C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9442A-0B6C-47E9-B1A3-889AA6043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C4DE95-BFFF-44DA-AF44-F29E988BF9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337A82-2AF1-4250-886A-D2C7B81BA228}"/>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8" name="Footer Placeholder 7">
            <a:extLst>
              <a:ext uri="{FF2B5EF4-FFF2-40B4-BE49-F238E27FC236}">
                <a16:creationId xmlns:a16="http://schemas.microsoft.com/office/drawing/2014/main" id="{D0982FB2-DA69-4A85-A6D8-B321138AEF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A5E4A8-4DDF-4A1B-BDE7-BDD69EF9FC84}"/>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1869387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ftSwoop_Large_Imag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0">
            <a:extLst>
              <a:ext uri="{FF2B5EF4-FFF2-40B4-BE49-F238E27FC236}">
                <a16:creationId xmlns:a16="http://schemas.microsoft.com/office/drawing/2014/main" id="{395CE47C-D64E-B747-8AF9-4E4E3DAEA1A3}"/>
              </a:ext>
            </a:extLst>
          </p:cNvPr>
          <p:cNvSpPr>
            <a:spLocks noGrp="1"/>
          </p:cNvSpPr>
          <p:nvPr>
            <p:ph type="pic" sz="quarter" idx="26"/>
          </p:nvPr>
        </p:nvSpPr>
        <p:spPr>
          <a:xfrm>
            <a:off x="6448926" y="0"/>
            <a:ext cx="5743074"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9" name="Picture Placeholder 20">
            <a:extLst>
              <a:ext uri="{FF2B5EF4-FFF2-40B4-BE49-F238E27FC236}">
                <a16:creationId xmlns:a16="http://schemas.microsoft.com/office/drawing/2014/main" id="{18488544-D9F7-A344-AA8F-AFC29E70A00E}"/>
              </a:ext>
            </a:extLst>
          </p:cNvPr>
          <p:cNvSpPr>
            <a:spLocks noGrp="1"/>
          </p:cNvSpPr>
          <p:nvPr>
            <p:ph type="pic" sz="quarter" idx="27"/>
          </p:nvPr>
        </p:nvSpPr>
        <p:spPr>
          <a:xfrm>
            <a:off x="1060" y="0"/>
            <a:ext cx="7085539"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6" name="Title 1">
            <a:extLst>
              <a:ext uri="{FF2B5EF4-FFF2-40B4-BE49-F238E27FC236}">
                <a16:creationId xmlns:a16="http://schemas.microsoft.com/office/drawing/2014/main" id="{FB574741-86D0-1443-9251-4DB665108F24}"/>
              </a:ext>
            </a:extLst>
          </p:cNvPr>
          <p:cNvSpPr>
            <a:spLocks noGrp="1"/>
          </p:cNvSpPr>
          <p:nvPr>
            <p:ph type="title"/>
          </p:nvPr>
        </p:nvSpPr>
        <p:spPr>
          <a:xfrm>
            <a:off x="301935" y="505940"/>
            <a:ext cx="6071364" cy="1325563"/>
          </a:xfrm>
        </p:spPr>
        <p:txBody>
          <a:bodyPr>
            <a:normAutofit/>
          </a:bodyPr>
          <a:lstStyle>
            <a:lvl1pPr>
              <a:defRPr sz="4400">
                <a:solidFill>
                  <a:srgbClr val="FFFFFF"/>
                </a:solidFill>
              </a:defRPr>
            </a:lvl1pPr>
          </a:lstStyle>
          <a:p>
            <a:r>
              <a:rPr lang="en-US"/>
              <a:t>Click to edit Master title style</a:t>
            </a:r>
          </a:p>
        </p:txBody>
      </p:sp>
      <p:sp>
        <p:nvSpPr>
          <p:cNvPr id="7" name="Content Placeholder 4">
            <a:extLst>
              <a:ext uri="{FF2B5EF4-FFF2-40B4-BE49-F238E27FC236}">
                <a16:creationId xmlns:a16="http://schemas.microsoft.com/office/drawing/2014/main" id="{ECE15271-6FB6-E04D-AEE4-89442CC524C9}"/>
              </a:ext>
            </a:extLst>
          </p:cNvPr>
          <p:cNvSpPr>
            <a:spLocks noGrp="1"/>
          </p:cNvSpPr>
          <p:nvPr>
            <p:ph sz="quarter" idx="13"/>
          </p:nvPr>
        </p:nvSpPr>
        <p:spPr>
          <a:xfrm>
            <a:off x="301935" y="2037238"/>
            <a:ext cx="6071364" cy="3961237"/>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068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Slash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0">
            <a:extLst>
              <a:ext uri="{FF2B5EF4-FFF2-40B4-BE49-F238E27FC236}">
                <a16:creationId xmlns:a16="http://schemas.microsoft.com/office/drawing/2014/main" id="{535B5322-6440-3445-9233-2D9431B1C82A}"/>
              </a:ext>
            </a:extLst>
          </p:cNvPr>
          <p:cNvSpPr>
            <a:spLocks noGrp="1"/>
          </p:cNvSpPr>
          <p:nvPr>
            <p:ph type="pic" sz="quarter" idx="26"/>
          </p:nvPr>
        </p:nvSpPr>
        <p:spPr>
          <a:xfrm>
            <a:off x="3045708" y="0"/>
            <a:ext cx="9146292" cy="3429000"/>
          </a:xfrm>
        </p:spPr>
        <p:txBody>
          <a:bodyPr>
            <a:normAutofit/>
          </a:bodyPr>
          <a:lstStyle>
            <a:lvl1pPr marL="0" indent="0" algn="ctr">
              <a:buNone/>
              <a:defRPr sz="1400">
                <a:solidFill>
                  <a:srgbClr val="FFFFFF"/>
                </a:solidFill>
              </a:defRPr>
            </a:lvl1pPr>
          </a:lstStyle>
          <a:p>
            <a:r>
              <a:rPr lang="en-US"/>
              <a:t>Click icon to add picture</a:t>
            </a:r>
          </a:p>
        </p:txBody>
      </p:sp>
      <p:sp>
        <p:nvSpPr>
          <p:cNvPr id="7" name="Picture Placeholder 20">
            <a:extLst>
              <a:ext uri="{FF2B5EF4-FFF2-40B4-BE49-F238E27FC236}">
                <a16:creationId xmlns:a16="http://schemas.microsoft.com/office/drawing/2014/main" id="{356A88C3-88E0-8D46-970D-A4AE89525866}"/>
              </a:ext>
            </a:extLst>
          </p:cNvPr>
          <p:cNvSpPr>
            <a:spLocks noGrp="1"/>
          </p:cNvSpPr>
          <p:nvPr>
            <p:ph type="pic" sz="quarter" idx="27"/>
          </p:nvPr>
        </p:nvSpPr>
        <p:spPr>
          <a:xfrm>
            <a:off x="1608794" y="3430719"/>
            <a:ext cx="10583206" cy="3429000"/>
          </a:xfrm>
        </p:spPr>
        <p:txBody>
          <a:bodyPr>
            <a:normAutofit/>
          </a:bodyPr>
          <a:lstStyle>
            <a:lvl1pPr marL="0" indent="0" algn="ctr">
              <a:buNone/>
              <a:defRPr sz="1400">
                <a:solidFill>
                  <a:srgbClr val="FFFFFF"/>
                </a:solidFill>
              </a:defRPr>
            </a:lvl1pPr>
          </a:lstStyle>
          <a:p>
            <a:r>
              <a:rPr lang="en-US"/>
              <a:t>Click icon to add picture</a:t>
            </a:r>
          </a:p>
        </p:txBody>
      </p:sp>
      <p:sp>
        <p:nvSpPr>
          <p:cNvPr id="8" name="Picture Placeholder 20">
            <a:extLst>
              <a:ext uri="{FF2B5EF4-FFF2-40B4-BE49-F238E27FC236}">
                <a16:creationId xmlns:a16="http://schemas.microsoft.com/office/drawing/2014/main" id="{42C5D7DD-9797-9749-80ED-78212D6DC07B}"/>
              </a:ext>
            </a:extLst>
          </p:cNvPr>
          <p:cNvSpPr>
            <a:spLocks noGrp="1"/>
          </p:cNvSpPr>
          <p:nvPr>
            <p:ph type="pic" sz="quarter" idx="28"/>
          </p:nvPr>
        </p:nvSpPr>
        <p:spPr>
          <a:xfrm>
            <a:off x="-2292" y="0"/>
            <a:ext cx="3381596" cy="6858000"/>
          </a:xfrm>
        </p:spPr>
        <p:txBody>
          <a:bodyPr>
            <a:normAutofit/>
          </a:bodyPr>
          <a:lstStyle>
            <a:lvl1pPr marL="0" indent="0" algn="ctr">
              <a:buNone/>
              <a:defRPr sz="1400">
                <a:solidFill>
                  <a:srgbClr val="FFFFFF"/>
                </a:solidFill>
              </a:defRPr>
            </a:lvl1pPr>
          </a:lstStyle>
          <a:p>
            <a:r>
              <a:rPr lang="en-US"/>
              <a:t>Click icon to add picture</a:t>
            </a:r>
          </a:p>
        </p:txBody>
      </p:sp>
    </p:spTree>
    <p:extLst>
      <p:ext uri="{BB962C8B-B14F-4D97-AF65-F5344CB8AC3E}">
        <p14:creationId xmlns:p14="http://schemas.microsoft.com/office/powerpoint/2010/main" val="3185466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Slash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20">
            <a:extLst>
              <a:ext uri="{FF2B5EF4-FFF2-40B4-BE49-F238E27FC236}">
                <a16:creationId xmlns:a16="http://schemas.microsoft.com/office/drawing/2014/main" id="{3037C547-BEA7-A646-ABB0-38EC11276994}"/>
              </a:ext>
            </a:extLst>
          </p:cNvPr>
          <p:cNvSpPr>
            <a:spLocks noGrp="1"/>
          </p:cNvSpPr>
          <p:nvPr>
            <p:ph type="pic" sz="quarter" idx="27"/>
          </p:nvPr>
        </p:nvSpPr>
        <p:spPr>
          <a:xfrm>
            <a:off x="3080084" y="3430719"/>
            <a:ext cx="9111916" cy="3429000"/>
          </a:xfrm>
        </p:spPr>
        <p:txBody>
          <a:bodyPr>
            <a:normAutofit/>
          </a:bodyPr>
          <a:lstStyle>
            <a:lvl1pPr marL="0" indent="0" algn="ctr">
              <a:buNone/>
              <a:defRPr sz="1400">
                <a:solidFill>
                  <a:srgbClr val="FFFFFF"/>
                </a:solidFill>
              </a:defRPr>
            </a:lvl1pPr>
          </a:lstStyle>
          <a:p>
            <a:r>
              <a:rPr lang="en-US"/>
              <a:t>Click icon to add picture</a:t>
            </a:r>
          </a:p>
        </p:txBody>
      </p:sp>
      <p:sp>
        <p:nvSpPr>
          <p:cNvPr id="10" name="Picture Placeholder 20">
            <a:extLst>
              <a:ext uri="{FF2B5EF4-FFF2-40B4-BE49-F238E27FC236}">
                <a16:creationId xmlns:a16="http://schemas.microsoft.com/office/drawing/2014/main" id="{4CDB88DD-9C76-7848-9632-C2906AC38C1E}"/>
              </a:ext>
            </a:extLst>
          </p:cNvPr>
          <p:cNvSpPr>
            <a:spLocks noGrp="1"/>
          </p:cNvSpPr>
          <p:nvPr>
            <p:ph type="pic" sz="quarter" idx="28"/>
          </p:nvPr>
        </p:nvSpPr>
        <p:spPr>
          <a:xfrm>
            <a:off x="4668252" y="0"/>
            <a:ext cx="7523747" cy="3429000"/>
          </a:xfrm>
        </p:spPr>
        <p:txBody>
          <a:bodyPr>
            <a:normAutofit/>
          </a:bodyPr>
          <a:lstStyle>
            <a:lvl1pPr marL="0" indent="0" algn="ctr">
              <a:buNone/>
              <a:defRPr sz="1400">
                <a:solidFill>
                  <a:srgbClr val="FFFFFF"/>
                </a:solidFill>
              </a:defRPr>
            </a:lvl1pPr>
          </a:lstStyle>
          <a:p>
            <a:r>
              <a:rPr lang="en-US"/>
              <a:t>Click icon to add picture</a:t>
            </a:r>
          </a:p>
        </p:txBody>
      </p:sp>
      <p:sp>
        <p:nvSpPr>
          <p:cNvPr id="11" name="Picture Placeholder 20">
            <a:extLst>
              <a:ext uri="{FF2B5EF4-FFF2-40B4-BE49-F238E27FC236}">
                <a16:creationId xmlns:a16="http://schemas.microsoft.com/office/drawing/2014/main" id="{C62D6EFB-D3D8-FA45-98D2-91C1D26EAAA1}"/>
              </a:ext>
            </a:extLst>
          </p:cNvPr>
          <p:cNvSpPr>
            <a:spLocks noGrp="1"/>
          </p:cNvSpPr>
          <p:nvPr>
            <p:ph type="pic" sz="quarter" idx="29"/>
          </p:nvPr>
        </p:nvSpPr>
        <p:spPr>
          <a:xfrm>
            <a:off x="-2293" y="0"/>
            <a:ext cx="4799579" cy="6858000"/>
          </a:xfrm>
        </p:spPr>
        <p:txBody>
          <a:bodyPr>
            <a:normAutofit/>
          </a:bodyPr>
          <a:lstStyle>
            <a:lvl1pPr marL="0" indent="0" algn="ctr">
              <a:buNone/>
              <a:defRPr sz="1400">
                <a:solidFill>
                  <a:srgbClr val="FFFFFF"/>
                </a:solidFill>
              </a:defRPr>
            </a:lvl1pPr>
          </a:lstStyle>
          <a:p>
            <a:r>
              <a:rPr lang="en-US"/>
              <a:t>Click icon to add picture</a:t>
            </a:r>
          </a:p>
        </p:txBody>
      </p:sp>
      <p:sp>
        <p:nvSpPr>
          <p:cNvPr id="2" name="Title 1">
            <a:extLst>
              <a:ext uri="{FF2B5EF4-FFF2-40B4-BE49-F238E27FC236}">
                <a16:creationId xmlns:a16="http://schemas.microsoft.com/office/drawing/2014/main" id="{D5D3B4D9-EBFE-8046-A0F7-0B6B33212F4D}"/>
              </a:ext>
            </a:extLst>
          </p:cNvPr>
          <p:cNvSpPr>
            <a:spLocks noGrp="1"/>
          </p:cNvSpPr>
          <p:nvPr>
            <p:ph type="title"/>
          </p:nvPr>
        </p:nvSpPr>
        <p:spPr>
          <a:xfrm>
            <a:off x="253809" y="363827"/>
            <a:ext cx="4593199" cy="1325563"/>
          </a:xfrm>
        </p:spPr>
        <p:txBody>
          <a:bodyPr>
            <a:normAutofit/>
          </a:bodyPr>
          <a:lstStyle>
            <a:lvl1pPr>
              <a:defRPr sz="3600">
                <a:solidFill>
                  <a:srgbClr val="FFFFFF"/>
                </a:solidFill>
              </a:defRPr>
            </a:lvl1pPr>
          </a:lstStyle>
          <a:p>
            <a:r>
              <a:rPr lang="en-US"/>
              <a:t>Click to edit Master title style</a:t>
            </a:r>
          </a:p>
        </p:txBody>
      </p:sp>
      <p:sp>
        <p:nvSpPr>
          <p:cNvPr id="8" name="TextBox 7">
            <a:extLst>
              <a:ext uri="{FF2B5EF4-FFF2-40B4-BE49-F238E27FC236}">
                <a16:creationId xmlns:a16="http://schemas.microsoft.com/office/drawing/2014/main" id="{A201AE44-4EB9-0E48-A347-6615FD98CE1A}"/>
              </a:ext>
            </a:extLst>
          </p:cNvPr>
          <p:cNvSpPr txBox="1"/>
          <p:nvPr userDrawn="1"/>
        </p:nvSpPr>
        <p:spPr>
          <a:xfrm>
            <a:off x="253809" y="1970734"/>
            <a:ext cx="4593199" cy="1631216"/>
          </a:xfrm>
          <a:prstGeom prst="rect">
            <a:avLst/>
          </a:prstGeom>
          <a:noFill/>
        </p:spPr>
        <p:txBody>
          <a:bodyPr wrap="square" rtlCol="0">
            <a:spAutoFit/>
          </a:bodyPr>
          <a:lstStyle/>
          <a:p>
            <a:pPr>
              <a:spcAft>
                <a:spcPts val="1200"/>
              </a:spcAft>
            </a:pPr>
            <a:r>
              <a:rPr lang="en-US" b="0" i="0">
                <a:solidFill>
                  <a:srgbClr val="FFFFFF"/>
                </a:solidFill>
                <a:latin typeface="Segoe UI" panose="020B0502040204020203" pitchFamily="34" charset="0"/>
                <a:cs typeface="Segoe UI" panose="020B0502040204020203" pitchFamily="34" charset="0"/>
              </a:rPr>
              <a:t>Text here. Press shift+return for a soft return to ensure text doesn’t extend beyond the blue slash.</a:t>
            </a:r>
          </a:p>
          <a:p>
            <a:pPr>
              <a:spcAft>
                <a:spcPts val="1200"/>
              </a:spcAft>
            </a:pPr>
            <a:r>
              <a:rPr lang="en-US" b="0" i="0">
                <a:solidFill>
                  <a:srgbClr val="FFFFFF"/>
                </a:solidFill>
                <a:latin typeface="Segoe UI" panose="020B0502040204020203" pitchFamily="34" charset="0"/>
                <a:cs typeface="Segoe UI" panose="020B0502040204020203" pitchFamily="34" charset="0"/>
              </a:rPr>
              <a:t>Enter a hard return at the end of a sentence.</a:t>
            </a:r>
          </a:p>
        </p:txBody>
      </p:sp>
    </p:spTree>
    <p:extLst>
      <p:ext uri="{BB962C8B-B14F-4D97-AF65-F5344CB8AC3E}">
        <p14:creationId xmlns:p14="http://schemas.microsoft.com/office/powerpoint/2010/main" val="1347113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s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9C1F-3BD2-493D-9CEB-BB2B44D74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36C521-ED3F-4934-BB51-598F82963CC1}"/>
              </a:ext>
            </a:extLst>
          </p:cNvPr>
          <p:cNvSpPr>
            <a:spLocks noGrp="1"/>
          </p:cNvSpPr>
          <p:nvPr>
            <p:ph type="dt" sz="half" idx="10"/>
          </p:nvPr>
        </p:nvSpPr>
        <p:spPr/>
        <p:txBody>
          <a:bodyPr/>
          <a:lstStyle/>
          <a:p>
            <a:fld id="{77B96408-6EC6-478F-89C8-C6B5E041F00D}" type="datetime1">
              <a:rPr lang="en-US" smtClean="0"/>
              <a:t>8/13/25</a:t>
            </a:fld>
            <a:endParaRPr lang="en-US"/>
          </a:p>
        </p:txBody>
      </p:sp>
      <p:sp>
        <p:nvSpPr>
          <p:cNvPr id="5" name="Slide Number Placeholder 4">
            <a:extLst>
              <a:ext uri="{FF2B5EF4-FFF2-40B4-BE49-F238E27FC236}">
                <a16:creationId xmlns:a16="http://schemas.microsoft.com/office/drawing/2014/main" id="{F1CCA6E7-00A1-4142-A107-559AD1A8FB82}"/>
              </a:ext>
            </a:extLst>
          </p:cNvPr>
          <p:cNvSpPr>
            <a:spLocks noGrp="1"/>
          </p:cNvSpPr>
          <p:nvPr>
            <p:ph type="sldNum" sz="quarter" idx="12"/>
          </p:nvPr>
        </p:nvSpPr>
        <p:spPr/>
        <p:txBody>
          <a:bodyPr/>
          <a:lstStyle/>
          <a:p>
            <a:fld id="{86EE7409-6A40-4D5F-9523-C70A03FE5356}" type="slidenum">
              <a:rPr lang="en-US" smtClean="0"/>
              <a:pPr/>
              <a:t>‹#›</a:t>
            </a:fld>
            <a:endParaRPr lang="en-US"/>
          </a:p>
        </p:txBody>
      </p:sp>
      <p:sp>
        <p:nvSpPr>
          <p:cNvPr id="6" name="Picture Placeholder 20">
            <a:extLst>
              <a:ext uri="{FF2B5EF4-FFF2-40B4-BE49-F238E27FC236}">
                <a16:creationId xmlns:a16="http://schemas.microsoft.com/office/drawing/2014/main" id="{E1C6EBF5-AB88-4BBB-97FE-FCB60EA23399}"/>
              </a:ext>
            </a:extLst>
          </p:cNvPr>
          <p:cNvSpPr>
            <a:spLocks noGrp="1"/>
          </p:cNvSpPr>
          <p:nvPr>
            <p:ph type="pic" sz="quarter" idx="27"/>
          </p:nvPr>
        </p:nvSpPr>
        <p:spPr>
          <a:xfrm>
            <a:off x="6875" y="-1"/>
            <a:ext cx="3244325" cy="6857999"/>
          </a:xfrm>
        </p:spPr>
        <p:txBody>
          <a:bodyPr>
            <a:normAutofit/>
          </a:bodyPr>
          <a:lstStyle>
            <a:lvl1pPr marL="0" indent="0" algn="ctr">
              <a:buNone/>
              <a:defRPr sz="1400">
                <a:solidFill>
                  <a:srgbClr val="FFFFFF"/>
                </a:solidFill>
              </a:defRPr>
            </a:lvl1pPr>
          </a:lstStyle>
          <a:p>
            <a:r>
              <a:rPr lang="en-US"/>
              <a:t>Click icon to add picture</a:t>
            </a:r>
          </a:p>
        </p:txBody>
      </p:sp>
      <p:sp>
        <p:nvSpPr>
          <p:cNvPr id="7" name="Title 1">
            <a:extLst>
              <a:ext uri="{FF2B5EF4-FFF2-40B4-BE49-F238E27FC236}">
                <a16:creationId xmlns:a16="http://schemas.microsoft.com/office/drawing/2014/main" id="{6E2D2BEE-D768-42E3-B43E-3F8F4CF2E12D}"/>
              </a:ext>
            </a:extLst>
          </p:cNvPr>
          <p:cNvSpPr txBox="1">
            <a:spLocks/>
          </p:cNvSpPr>
          <p:nvPr userDrawn="1"/>
        </p:nvSpPr>
        <p:spPr>
          <a:xfrm>
            <a:off x="247749" y="2260233"/>
            <a:ext cx="2617372" cy="19256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a:solidFill>
                  <a:srgbClr val="FFFFFF"/>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656864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Hennepin County</a:t>
            </a:r>
          </a:p>
          <a:p>
            <a:r>
              <a:rPr lang="en-US" sz="1100" dirty="0">
                <a:latin typeface="Segoe UI Light" panose="020B0502040204020203" pitchFamily="34" charset="0"/>
                <a:ea typeface="Myriad Pro Light" charset="0"/>
                <a:cs typeface="Myriad Pro Light" charset="0"/>
              </a:rPr>
              <a:t>Name and date of presentation here, (include slide # if needed)</a:t>
            </a:r>
          </a:p>
        </p:txBody>
      </p:sp>
      <p:sp>
        <p:nvSpPr>
          <p:cNvPr id="4" name="Content Placeholder 4"/>
          <p:cNvSpPr>
            <a:spLocks noGrp="1"/>
          </p:cNvSpPr>
          <p:nvPr>
            <p:ph sz="quarter" idx="11"/>
          </p:nvPr>
        </p:nvSpPr>
        <p:spPr>
          <a:xfrm>
            <a:off x="838200" y="1838325"/>
            <a:ext cx="10515600" cy="37771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637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A225-9902-41FD-A0D4-F68B4F2BFE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A46E2D-4C0A-4AC2-8D0A-A5A8558D8290}"/>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4" name="Footer Placeholder 3">
            <a:extLst>
              <a:ext uri="{FF2B5EF4-FFF2-40B4-BE49-F238E27FC236}">
                <a16:creationId xmlns:a16="http://schemas.microsoft.com/office/drawing/2014/main" id="{6B3562F9-5A44-4599-8880-4C24B77BB2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6754E7-497D-4687-B3E4-38A0640E0442}"/>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322924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2ACA6-426C-4B80-A9B0-B9B80783EFAC}"/>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3" name="Footer Placeholder 2">
            <a:extLst>
              <a:ext uri="{FF2B5EF4-FFF2-40B4-BE49-F238E27FC236}">
                <a16:creationId xmlns:a16="http://schemas.microsoft.com/office/drawing/2014/main" id="{1FB1E41D-15DC-4131-958C-4C6D2821E9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9E152C-518D-4BC2-9117-77F634C430BD}"/>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291965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4F28-860B-49B4-B077-98CEF5F9C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1D140A-B31B-4C25-8F21-3398CFAE1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E0FFC-83B9-406D-87BF-4ED212017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739AC-5C15-4524-832C-9C38B2BBC1B0}"/>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6" name="Footer Placeholder 5">
            <a:extLst>
              <a:ext uri="{FF2B5EF4-FFF2-40B4-BE49-F238E27FC236}">
                <a16:creationId xmlns:a16="http://schemas.microsoft.com/office/drawing/2014/main" id="{1EA34CA3-93EA-4FA3-807E-BCDBF1C09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84A29-D872-4C00-93ED-7E7A9D524DFA}"/>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253913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C3E5-60A8-4B71-BEC9-D164EFD305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EEAAD-9303-4507-BAAE-56733E667B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CF4AA1-1B59-45DF-8EAA-2B77D8590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7E28B-E961-4DC6-BC12-067C3CC497FD}"/>
              </a:ext>
            </a:extLst>
          </p:cNvPr>
          <p:cNvSpPr>
            <a:spLocks noGrp="1"/>
          </p:cNvSpPr>
          <p:nvPr>
            <p:ph type="dt" sz="half" idx="10"/>
          </p:nvPr>
        </p:nvSpPr>
        <p:spPr/>
        <p:txBody>
          <a:bodyPr/>
          <a:lstStyle/>
          <a:p>
            <a:fld id="{96DC6558-A739-42AA-9BD0-E7114B7E10E1}" type="datetimeFigureOut">
              <a:rPr lang="en-US" smtClean="0"/>
              <a:t>8/13/25</a:t>
            </a:fld>
            <a:endParaRPr lang="en-US"/>
          </a:p>
        </p:txBody>
      </p:sp>
      <p:sp>
        <p:nvSpPr>
          <p:cNvPr id="6" name="Footer Placeholder 5">
            <a:extLst>
              <a:ext uri="{FF2B5EF4-FFF2-40B4-BE49-F238E27FC236}">
                <a16:creationId xmlns:a16="http://schemas.microsoft.com/office/drawing/2014/main" id="{E4776C76-E22F-42FD-A676-B5876C4B5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95518-473D-4DF5-97C8-38CFB81472B6}"/>
              </a:ext>
            </a:extLst>
          </p:cNvPr>
          <p:cNvSpPr>
            <a:spLocks noGrp="1"/>
          </p:cNvSpPr>
          <p:nvPr>
            <p:ph type="sldNum" sz="quarter" idx="12"/>
          </p:nvPr>
        </p:nvSpPr>
        <p:spPr/>
        <p:txBody>
          <a:bodyPr/>
          <a:lstStyle/>
          <a:p>
            <a:fld id="{B62378AE-C256-4DC7-9C25-A5682049E878}" type="slidenum">
              <a:rPr lang="en-US" smtClean="0"/>
              <a:t>‹#›</a:t>
            </a:fld>
            <a:endParaRPr lang="en-US"/>
          </a:p>
        </p:txBody>
      </p:sp>
    </p:spTree>
    <p:extLst>
      <p:ext uri="{BB962C8B-B14F-4D97-AF65-F5344CB8AC3E}">
        <p14:creationId xmlns:p14="http://schemas.microsoft.com/office/powerpoint/2010/main" val="157872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41"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3BFCD-9B7D-4191-B6DD-6773C89F8B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27D9CB-1467-4E66-8787-FB9EC7F6CE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32E4C-7A86-4F0C-B540-103967B52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C6558-A739-42AA-9BD0-E7114B7E10E1}" type="datetimeFigureOut">
              <a:rPr lang="en-US" smtClean="0"/>
              <a:t>8/13/25</a:t>
            </a:fld>
            <a:endParaRPr lang="en-US"/>
          </a:p>
        </p:txBody>
      </p:sp>
      <p:sp>
        <p:nvSpPr>
          <p:cNvPr id="5" name="Footer Placeholder 4">
            <a:extLst>
              <a:ext uri="{FF2B5EF4-FFF2-40B4-BE49-F238E27FC236}">
                <a16:creationId xmlns:a16="http://schemas.microsoft.com/office/drawing/2014/main" id="{62071061-8068-4E91-9192-415076359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0AE3E0-FDFA-48DA-ABD6-47D44F42C9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378AE-C256-4DC7-9C25-A5682049E878}" type="slidenum">
              <a:rPr lang="en-US" smtClean="0"/>
              <a:t>‹#›</a:t>
            </a:fld>
            <a:endParaRPr lang="en-US"/>
          </a:p>
        </p:txBody>
      </p:sp>
    </p:spTree>
    <p:extLst>
      <p:ext uri="{BB962C8B-B14F-4D97-AF65-F5344CB8AC3E}">
        <p14:creationId xmlns:p14="http://schemas.microsoft.com/office/powerpoint/2010/main" val="102594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70" r:id="rId13"/>
    <p:sldLayoutId id="21474837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2674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B96408-6EC6-478F-89C8-C6B5E041F00D}" type="datetime1">
              <a:rPr lang="en-US" smtClean="0"/>
              <a:t>8/13/25</a:t>
            </a:fld>
            <a:endParaRPr lang="en-US"/>
          </a:p>
        </p:txBody>
      </p:sp>
      <p:sp>
        <p:nvSpPr>
          <p:cNvPr id="10"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8931985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3" r:id="rId40"/>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Segoe UI Semibold" panose="020B0702040204020203" pitchFamily="34" charset="0"/>
          <a:ea typeface="Segoe UI Semibold" panose="020B0702040204020203" pitchFamily="34" charset="0"/>
          <a:cs typeface="Segoe UI Semibold" panose="020B0702040204020203" pitchFamily="34" charset="0"/>
        </a:defRPr>
      </a:lvl1pPr>
    </p:titleStyle>
    <p:body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Symbol" panose="05050102010706020507" pitchFamily="18" charset="2"/>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8" Type="http://schemas.openxmlformats.org/officeDocument/2006/relationships/hyperlink" Target="https://www.pca.state.mn.us/sites/default/files/aq9-29.pdf" TargetMode="External"/><Relationship Id="rId13" Type="http://schemas.openxmlformats.org/officeDocument/2006/relationships/hyperlink" Target="http://www.epa.gov/risk/conducting-human-health-risk-assessment" TargetMode="External"/><Relationship Id="rId3" Type="http://schemas.openxmlformats.org/officeDocument/2006/relationships/hyperlink" Target="https://www.health.state.mn.us/data/mcrs/docs/rpteastmetro.pdf" TargetMode="External"/><Relationship Id="rId7" Type="http://schemas.openxmlformats.org/officeDocument/2006/relationships/hyperlink" Target="https://www.pca.state.mn.us/sites/default/files/aq8-35.pdf" TargetMode="External"/><Relationship Id="rId12" Type="http://schemas.openxmlformats.org/officeDocument/2006/relationships/hyperlink" Target="https://www.epa.gov/sites/default/files/2016-06/documents/ejtg_5_6_16_v5.1.pdf" TargetMode="External"/><Relationship Id="rId2" Type="http://schemas.openxmlformats.org/officeDocument/2006/relationships/notesSlide" Target="../notesSlides/notesSlide26.xml"/><Relationship Id="rId1" Type="http://schemas.openxmlformats.org/officeDocument/2006/relationships/slideLayout" Target="../slideLayouts/slideLayout43.xml"/><Relationship Id="rId6" Type="http://schemas.openxmlformats.org/officeDocument/2006/relationships/hyperlink" Target="https://www.pca.state.mn.us/sites/default/files/environmentalbulletin-0803.pdf" TargetMode="External"/><Relationship Id="rId11" Type="http://schemas.openxmlformats.org/officeDocument/2006/relationships/hyperlink" Target="http://www.pca.state.mn.us/air/sources-air-pollution" TargetMode="External"/><Relationship Id="rId5" Type="http://schemas.openxmlformats.org/officeDocument/2006/relationships/hyperlink" Target="https://www.pca.state.mn.us/sites/default/files/lr-airtoxmonitoring-1sy03.pdf" TargetMode="External"/><Relationship Id="rId10" Type="http://schemas.openxmlformats.org/officeDocument/2006/relationships/hyperlink" Target="http://www.pca.state.mn.us/air/neighborhood-sources" TargetMode="External"/><Relationship Id="rId4" Type="http://schemas.openxmlformats.org/officeDocument/2006/relationships/hyperlink" Target="https://www2.minneapolismn.gov/media/content-assets/www2-documents/government/Air-Quality-Study-Executive-Summary.pdf" TargetMode="External"/><Relationship Id="rId9" Type="http://schemas.openxmlformats.org/officeDocument/2006/relationships/hyperlink" Target="https://www.pca.state.mn.us/sites/default/files/aq10-20a.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18419F-258D-48C1-A711-F3FEB563619E}"/>
              </a:ext>
            </a:extLst>
          </p:cNvPr>
          <p:cNvSpPr>
            <a:spLocks noGrp="1"/>
          </p:cNvSpPr>
          <p:nvPr>
            <p:ph type="title"/>
          </p:nvPr>
        </p:nvSpPr>
        <p:spPr>
          <a:xfrm>
            <a:off x="334926" y="4875395"/>
            <a:ext cx="10515600" cy="533949"/>
          </a:xfrm>
        </p:spPr>
        <p:txBody>
          <a:bodyPr>
            <a:noAutofit/>
          </a:bodyPr>
          <a:lstStyle/>
          <a:p>
            <a:r>
              <a:rPr lang="en-US"/>
              <a:t>HERC air emissions and impact on health</a:t>
            </a:r>
          </a:p>
        </p:txBody>
      </p:sp>
      <p:pic>
        <p:nvPicPr>
          <p:cNvPr id="9" name="Picture Placeholder 10">
            <a:extLst>
              <a:ext uri="{FF2B5EF4-FFF2-40B4-BE49-F238E27FC236}">
                <a16:creationId xmlns:a16="http://schemas.microsoft.com/office/drawing/2014/main" id="{23510467-CD8C-4284-90DB-08C2BC72A81E}"/>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0" y="0"/>
            <a:ext cx="12192000" cy="4572000"/>
          </a:xfrm>
        </p:spPr>
      </p:pic>
    </p:spTree>
    <p:extLst>
      <p:ext uri="{BB962C8B-B14F-4D97-AF65-F5344CB8AC3E}">
        <p14:creationId xmlns:p14="http://schemas.microsoft.com/office/powerpoint/2010/main" val="196403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DF432C-58B2-4F8B-A6BF-A6DEC2DEC911}"/>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AFA"/>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110C40-2914-48C2-B65B-92E6924DB0E3}"/>
              </a:ext>
            </a:extLst>
          </p:cNvPr>
          <p:cNvSpPr>
            <a:spLocks noGrp="1"/>
          </p:cNvSpPr>
          <p:nvPr>
            <p:ph type="title"/>
          </p:nvPr>
        </p:nvSpPr>
        <p:spPr>
          <a:xfrm>
            <a:off x="304800" y="485775"/>
            <a:ext cx="2371725" cy="5256999"/>
          </a:xfrm>
        </p:spPr>
        <p:txBody>
          <a:bodyPr/>
          <a:lstStyle/>
          <a:p>
            <a:r>
              <a:rPr lang="en-US"/>
              <a:t>MNRisks</a:t>
            </a:r>
          </a:p>
        </p:txBody>
      </p:sp>
      <p:sp>
        <p:nvSpPr>
          <p:cNvPr id="3" name="Content Placeholder 2">
            <a:extLst>
              <a:ext uri="{FF2B5EF4-FFF2-40B4-BE49-F238E27FC236}">
                <a16:creationId xmlns:a16="http://schemas.microsoft.com/office/drawing/2014/main" id="{324318E3-4028-424A-BD67-8D7AEF31C2C4}"/>
              </a:ext>
            </a:extLst>
          </p:cNvPr>
          <p:cNvSpPr>
            <a:spLocks noGrp="1"/>
          </p:cNvSpPr>
          <p:nvPr>
            <p:ph sz="quarter" idx="11"/>
          </p:nvPr>
        </p:nvSpPr>
        <p:spPr>
          <a:xfrm>
            <a:off x="3743325" y="657225"/>
            <a:ext cx="7610475" cy="5768627"/>
          </a:xfrm>
        </p:spPr>
        <p:txBody>
          <a:bodyPr>
            <a:normAutofit/>
          </a:bodyPr>
          <a:lstStyle/>
          <a:p>
            <a:r>
              <a:rPr lang="en-US"/>
              <a:t>Calculates risks for specific receptors</a:t>
            </a:r>
          </a:p>
          <a:p>
            <a:r>
              <a:rPr lang="en-US"/>
              <a:t>Assesses potential risks by individual health endpoints (e.g., cancer, non-cancer chronic)</a:t>
            </a:r>
          </a:p>
          <a:p>
            <a:r>
              <a:rPr lang="en-US"/>
              <a:t>Estimates of source and pollutant culpability</a:t>
            </a:r>
          </a:p>
          <a:p>
            <a:r>
              <a:rPr lang="en-US"/>
              <a:t>Compares model-estimated air concentrations to monitored concentrations</a:t>
            </a:r>
          </a:p>
          <a:p>
            <a:r>
              <a:rPr lang="en-US"/>
              <a:t>Provides for source-category comparisons </a:t>
            </a:r>
            <a:br>
              <a:rPr lang="en-US"/>
            </a:br>
            <a:r>
              <a:rPr lang="en-US"/>
              <a:t>(point-source vs. traffic contributions)</a:t>
            </a:r>
          </a:p>
          <a:p>
            <a:r>
              <a:rPr lang="en-US"/>
              <a:t>Assesses environmental equity by incorporating demographic data</a:t>
            </a:r>
          </a:p>
        </p:txBody>
      </p:sp>
    </p:spTree>
    <p:extLst>
      <p:ext uri="{BB962C8B-B14F-4D97-AF65-F5344CB8AC3E}">
        <p14:creationId xmlns:p14="http://schemas.microsoft.com/office/powerpoint/2010/main" val="300641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7F78C-7769-4FBE-A18B-9399B33EA33C}"/>
              </a:ext>
            </a:extLst>
          </p:cNvPr>
          <p:cNvPicPr>
            <a:picLocks noChangeAspect="1"/>
          </p:cNvPicPr>
          <p:nvPr/>
        </p:nvPicPr>
        <p:blipFill>
          <a:blip r:embed="rId3"/>
          <a:stretch>
            <a:fillRect/>
          </a:stretch>
        </p:blipFill>
        <p:spPr>
          <a:xfrm>
            <a:off x="4288665" y="1185333"/>
            <a:ext cx="7594599" cy="5576454"/>
          </a:xfrm>
          <a:prstGeom prst="rect">
            <a:avLst/>
          </a:prstGeom>
        </p:spPr>
      </p:pic>
      <p:pic>
        <p:nvPicPr>
          <p:cNvPr id="4" name="Picture 3">
            <a:extLst>
              <a:ext uri="{FF2B5EF4-FFF2-40B4-BE49-F238E27FC236}">
                <a16:creationId xmlns:a16="http://schemas.microsoft.com/office/drawing/2014/main" id="{674A26FD-886D-4E4C-A717-8559DDF312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8736" y="1083729"/>
            <a:ext cx="3602864" cy="3951330"/>
          </a:xfrm>
          <a:prstGeom prst="rect">
            <a:avLst/>
          </a:prstGeom>
        </p:spPr>
      </p:pic>
      <p:sp>
        <p:nvSpPr>
          <p:cNvPr id="6" name="Rectangle 5">
            <a:extLst>
              <a:ext uri="{FF2B5EF4-FFF2-40B4-BE49-F238E27FC236}">
                <a16:creationId xmlns:a16="http://schemas.microsoft.com/office/drawing/2014/main" id="{25475555-BF6E-6940-98E0-2A99A76975E6}"/>
              </a:ext>
            </a:extLst>
          </p:cNvPr>
          <p:cNvSpPr/>
          <p:nvPr/>
        </p:nvSpPr>
        <p:spPr>
          <a:xfrm>
            <a:off x="0" y="0"/>
            <a:ext cx="12192000" cy="1007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956F683-841A-FB44-BC7B-785D3AE3B0F3}"/>
              </a:ext>
            </a:extLst>
          </p:cNvPr>
          <p:cNvSpPr txBox="1"/>
          <p:nvPr/>
        </p:nvSpPr>
        <p:spPr>
          <a:xfrm>
            <a:off x="308736" y="177800"/>
            <a:ext cx="8024313" cy="707886"/>
          </a:xfrm>
          <a:prstGeom prst="rect">
            <a:avLst/>
          </a:prstGeom>
          <a:noFill/>
        </p:spPr>
        <p:txBody>
          <a:bodyPr wrap="none" rtlCol="0">
            <a:spAutoFit/>
          </a:bodyPr>
          <a:lstStyle/>
          <a:p>
            <a:r>
              <a:rPr lang="en-US" sz="4000" dirty="0" err="1">
                <a:solidFill>
                  <a:schemeClr val="bg1"/>
                </a:solidFill>
                <a:latin typeface="Segoe UI Light" panose="020B0502040204020203" pitchFamily="34" charset="0"/>
                <a:cs typeface="Segoe UI Light" panose="020B0502040204020203" pitchFamily="34" charset="0"/>
              </a:rPr>
              <a:t>MNRisks</a:t>
            </a:r>
            <a:r>
              <a:rPr lang="en-US" sz="4000" dirty="0">
                <a:solidFill>
                  <a:schemeClr val="bg1"/>
                </a:solidFill>
                <a:latin typeface="Segoe UI Light" panose="020B0502040204020203" pitchFamily="34" charset="0"/>
                <a:cs typeface="Segoe UI Light" panose="020B0502040204020203" pitchFamily="34" charset="0"/>
              </a:rPr>
              <a:t> modeled receptor locations</a:t>
            </a:r>
          </a:p>
        </p:txBody>
      </p:sp>
    </p:spTree>
    <p:extLst>
      <p:ext uri="{BB962C8B-B14F-4D97-AF65-F5344CB8AC3E}">
        <p14:creationId xmlns:p14="http://schemas.microsoft.com/office/powerpoint/2010/main" val="137047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DE60-F9E8-43D1-83C5-24EC2A1C8F32}"/>
              </a:ext>
            </a:extLst>
          </p:cNvPr>
          <p:cNvSpPr>
            <a:spLocks noGrp="1"/>
          </p:cNvSpPr>
          <p:nvPr>
            <p:ph type="title"/>
          </p:nvPr>
        </p:nvSpPr>
        <p:spPr/>
        <p:txBody>
          <a:bodyPr/>
          <a:lstStyle/>
          <a:p>
            <a:r>
              <a:rPr lang="en-US"/>
              <a:t>Model output for each receptor</a:t>
            </a:r>
          </a:p>
        </p:txBody>
      </p:sp>
      <p:pic>
        <p:nvPicPr>
          <p:cNvPr id="4" name="Picture 3">
            <a:extLst>
              <a:ext uri="{FF2B5EF4-FFF2-40B4-BE49-F238E27FC236}">
                <a16:creationId xmlns:a16="http://schemas.microsoft.com/office/drawing/2014/main" id="{F28890A9-D89B-4ED3-9CF2-CEF10E0B95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443" y="96058"/>
            <a:ext cx="4446557" cy="2828117"/>
          </a:xfrm>
          <a:prstGeom prst="rect">
            <a:avLst/>
          </a:prstGeom>
        </p:spPr>
      </p:pic>
      <p:sp>
        <p:nvSpPr>
          <p:cNvPr id="9" name="Rectangle 8">
            <a:extLst>
              <a:ext uri="{FF2B5EF4-FFF2-40B4-BE49-F238E27FC236}">
                <a16:creationId xmlns:a16="http://schemas.microsoft.com/office/drawing/2014/main" id="{80DB2171-FC55-49E3-9DC6-D2C2E157D4F5}"/>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AFA"/>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83D8317-AA9B-48CC-9684-4B429D463580}"/>
              </a:ext>
            </a:extLst>
          </p:cNvPr>
          <p:cNvPicPr>
            <a:picLocks noChangeAspect="1"/>
          </p:cNvPicPr>
          <p:nvPr/>
        </p:nvPicPr>
        <p:blipFill>
          <a:blip r:embed="rId4"/>
          <a:stretch>
            <a:fillRect/>
          </a:stretch>
        </p:blipFill>
        <p:spPr>
          <a:xfrm>
            <a:off x="8692619" y="3798911"/>
            <a:ext cx="3194581" cy="2895851"/>
          </a:xfrm>
          <a:prstGeom prst="rect">
            <a:avLst/>
          </a:prstGeom>
        </p:spPr>
      </p:pic>
      <p:grpSp>
        <p:nvGrpSpPr>
          <p:cNvPr id="17" name="Group 16">
            <a:extLst>
              <a:ext uri="{FF2B5EF4-FFF2-40B4-BE49-F238E27FC236}">
                <a16:creationId xmlns:a16="http://schemas.microsoft.com/office/drawing/2014/main" id="{04501E2E-75DA-4CA0-8841-4280B030B051}"/>
              </a:ext>
            </a:extLst>
          </p:cNvPr>
          <p:cNvGrpSpPr/>
          <p:nvPr/>
        </p:nvGrpSpPr>
        <p:grpSpPr>
          <a:xfrm>
            <a:off x="3595687" y="1701848"/>
            <a:ext cx="6430184" cy="4579042"/>
            <a:chOff x="3595687" y="1701848"/>
            <a:chExt cx="6430184" cy="4579042"/>
          </a:xfrm>
        </p:grpSpPr>
        <p:sp>
          <p:nvSpPr>
            <p:cNvPr id="5" name="Oval 4">
              <a:extLst>
                <a:ext uri="{FF2B5EF4-FFF2-40B4-BE49-F238E27FC236}">
                  <a16:creationId xmlns:a16="http://schemas.microsoft.com/office/drawing/2014/main" id="{2AFC75EA-BB32-452E-A1DA-967CB0C549D2}"/>
                </a:ext>
              </a:extLst>
            </p:cNvPr>
            <p:cNvSpPr/>
            <p:nvPr/>
          </p:nvSpPr>
          <p:spPr>
            <a:xfrm>
              <a:off x="3595687" y="1701848"/>
              <a:ext cx="4174549" cy="4156027"/>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271D4D-B203-46BB-9E62-BB135C441099}"/>
                </a:ext>
              </a:extLst>
            </p:cNvPr>
            <p:cNvSpPr txBox="1"/>
            <p:nvPr/>
          </p:nvSpPr>
          <p:spPr>
            <a:xfrm>
              <a:off x="4633913" y="2090751"/>
              <a:ext cx="2225765" cy="3416320"/>
            </a:xfrm>
            <a:prstGeom prst="rect">
              <a:avLst/>
            </a:prstGeom>
            <a:noFill/>
          </p:spPr>
          <p:txBody>
            <a:bodyPr wrap="square" rtlCol="0">
              <a:spAutoFit/>
            </a:bodyPr>
            <a:lstStyle/>
            <a:p>
              <a:r>
                <a:rPr lang="en-US">
                  <a:solidFill>
                    <a:schemeClr val="bg1"/>
                  </a:solidFill>
                </a:rPr>
                <a:t>Source 1, Pollutant a</a:t>
              </a:r>
            </a:p>
            <a:p>
              <a:r>
                <a:rPr lang="en-US">
                  <a:solidFill>
                    <a:schemeClr val="bg1"/>
                  </a:solidFill>
                </a:rPr>
                <a:t>Source 1, Pollutant b</a:t>
              </a:r>
            </a:p>
            <a:p>
              <a:r>
                <a:rPr lang="en-US">
                  <a:solidFill>
                    <a:schemeClr val="bg1"/>
                  </a:solidFill>
                </a:rPr>
                <a:t>:</a:t>
              </a:r>
            </a:p>
            <a:p>
              <a:r>
                <a:rPr lang="en-US">
                  <a:solidFill>
                    <a:schemeClr val="bg1"/>
                  </a:solidFill>
                </a:rPr>
                <a:t>Source 1, Pollutant n</a:t>
              </a:r>
            </a:p>
            <a:p>
              <a:r>
                <a:rPr lang="en-US">
                  <a:solidFill>
                    <a:schemeClr val="bg1"/>
                  </a:solidFill>
                </a:rPr>
                <a:t>Source 2, Pollutant a</a:t>
              </a:r>
            </a:p>
            <a:p>
              <a:r>
                <a:rPr lang="en-US">
                  <a:solidFill>
                    <a:schemeClr val="bg1"/>
                  </a:solidFill>
                </a:rPr>
                <a:t>Source 2, Pollutant b</a:t>
              </a:r>
            </a:p>
            <a:p>
              <a:r>
                <a:rPr lang="en-US">
                  <a:solidFill>
                    <a:schemeClr val="bg1"/>
                  </a:solidFill>
                </a:rPr>
                <a:t>:</a:t>
              </a:r>
            </a:p>
            <a:p>
              <a:r>
                <a:rPr lang="en-US">
                  <a:solidFill>
                    <a:schemeClr val="bg1"/>
                  </a:solidFill>
                </a:rPr>
                <a:t>Source 2, Pollutant n</a:t>
              </a:r>
            </a:p>
            <a:p>
              <a:r>
                <a:rPr lang="en-US">
                  <a:solidFill>
                    <a:schemeClr val="bg1"/>
                  </a:solidFill>
                </a:rPr>
                <a:t>:</a:t>
              </a:r>
            </a:p>
            <a:p>
              <a:r>
                <a:rPr lang="en-US">
                  <a:solidFill>
                    <a:schemeClr val="bg1"/>
                  </a:solidFill>
                </a:rPr>
                <a:t>Source n, Pollutant a</a:t>
              </a:r>
            </a:p>
            <a:p>
              <a:r>
                <a:rPr lang="en-US">
                  <a:solidFill>
                    <a:schemeClr val="bg1"/>
                  </a:solidFill>
                </a:rPr>
                <a:t>Source n, Pollutant b</a:t>
              </a:r>
            </a:p>
            <a:p>
              <a:r>
                <a:rPr lang="en-US">
                  <a:solidFill>
                    <a:schemeClr val="bg1"/>
                  </a:solidFill>
                </a:rPr>
                <a:t>…</a:t>
              </a:r>
            </a:p>
          </p:txBody>
        </p:sp>
        <p:sp>
          <p:nvSpPr>
            <p:cNvPr id="8" name="TextBox 7">
              <a:extLst>
                <a:ext uri="{FF2B5EF4-FFF2-40B4-BE49-F238E27FC236}">
                  <a16:creationId xmlns:a16="http://schemas.microsoft.com/office/drawing/2014/main" id="{45D25BA6-835F-4AFF-AF74-EDFC71E1D75B}"/>
                </a:ext>
              </a:extLst>
            </p:cNvPr>
            <p:cNvSpPr txBox="1"/>
            <p:nvPr/>
          </p:nvSpPr>
          <p:spPr>
            <a:xfrm>
              <a:off x="5218270" y="5911558"/>
              <a:ext cx="1210512" cy="369332"/>
            </a:xfrm>
            <a:prstGeom prst="rect">
              <a:avLst/>
            </a:prstGeom>
            <a:noFill/>
          </p:spPr>
          <p:txBody>
            <a:bodyPr wrap="square" rtlCol="0">
              <a:spAutoFit/>
            </a:bodyPr>
            <a:lstStyle/>
            <a:p>
              <a:r>
                <a:rPr lang="en-US"/>
                <a:t>(ug/m3)</a:t>
              </a:r>
            </a:p>
          </p:txBody>
        </p:sp>
        <p:cxnSp>
          <p:nvCxnSpPr>
            <p:cNvPr id="11" name="Straight Connector 10">
              <a:extLst>
                <a:ext uri="{FF2B5EF4-FFF2-40B4-BE49-F238E27FC236}">
                  <a16:creationId xmlns:a16="http://schemas.microsoft.com/office/drawing/2014/main" id="{843FC718-7112-488C-AA5B-89BBCC854194}"/>
                </a:ext>
              </a:extLst>
            </p:cNvPr>
            <p:cNvCxnSpPr>
              <a:cxnSpLocks/>
            </p:cNvCxnSpPr>
            <p:nvPr/>
          </p:nvCxnSpPr>
          <p:spPr>
            <a:xfrm>
              <a:off x="7770236" y="3429000"/>
              <a:ext cx="2107189" cy="1970236"/>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35095B-B144-494C-9202-0AB109089270}"/>
                </a:ext>
              </a:extLst>
            </p:cNvPr>
            <p:cNvCxnSpPr>
              <a:cxnSpLocks/>
            </p:cNvCxnSpPr>
            <p:nvPr/>
          </p:nvCxnSpPr>
          <p:spPr>
            <a:xfrm>
              <a:off x="7048500" y="5399236"/>
              <a:ext cx="2828925" cy="0"/>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C998E32-75EF-4CE3-ADA0-2F3EF62B3D57}"/>
                </a:ext>
              </a:extLst>
            </p:cNvPr>
            <p:cNvSpPr/>
            <p:nvPr/>
          </p:nvSpPr>
          <p:spPr>
            <a:xfrm>
              <a:off x="9882996" y="5342143"/>
              <a:ext cx="142875" cy="142875"/>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703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D874-F984-4AB0-8C72-D0DC8D22AC68}"/>
              </a:ext>
            </a:extLst>
          </p:cNvPr>
          <p:cNvSpPr>
            <a:spLocks noGrp="1"/>
          </p:cNvSpPr>
          <p:nvPr>
            <p:ph type="title"/>
          </p:nvPr>
        </p:nvSpPr>
        <p:spPr/>
        <p:txBody>
          <a:bodyPr>
            <a:normAutofit/>
          </a:bodyPr>
          <a:lstStyle/>
          <a:p>
            <a:r>
              <a:rPr lang="en-US" sz="3800" dirty="0">
                <a:latin typeface="Segoe UI Semilight" panose="020B0402040204020203" pitchFamily="34" charset="0"/>
                <a:cs typeface="Segoe UI Semilight" panose="020B0402040204020203" pitchFamily="34" charset="0"/>
              </a:rPr>
              <a:t>Relative health impacts from HERC’s emissions</a:t>
            </a:r>
          </a:p>
        </p:txBody>
      </p:sp>
      <p:sp>
        <p:nvSpPr>
          <p:cNvPr id="3" name="Content Placeholder 2">
            <a:extLst>
              <a:ext uri="{FF2B5EF4-FFF2-40B4-BE49-F238E27FC236}">
                <a16:creationId xmlns:a16="http://schemas.microsoft.com/office/drawing/2014/main" id="{4D326B37-EC22-4D45-B33B-7BFA0A85B910}"/>
              </a:ext>
            </a:extLst>
          </p:cNvPr>
          <p:cNvSpPr>
            <a:spLocks noGrp="1"/>
          </p:cNvSpPr>
          <p:nvPr>
            <p:ph sz="quarter" idx="13"/>
          </p:nvPr>
        </p:nvSpPr>
        <p:spPr>
          <a:xfrm>
            <a:off x="838200" y="2394916"/>
            <a:ext cx="10515600" cy="3559570"/>
          </a:xfrm>
        </p:spPr>
        <p:txBody>
          <a:bodyPr vert="horz" lIns="91440" tIns="45720" rIns="91440" bIns="45720" rtlCol="0" anchor="t">
            <a:normAutofit/>
          </a:bodyPr>
          <a:lstStyle/>
          <a:p>
            <a:r>
              <a:rPr lang="en-US" dirty="0">
                <a:latin typeface="Segoe UI" panose="020B0502040204020203" pitchFamily="34" charset="0"/>
                <a:cs typeface="Segoe UI" panose="020B0502040204020203" pitchFamily="34" charset="0"/>
              </a:rPr>
              <a:t>Risk is calculated for a receptor by looking at the contribution of all pollutants (total from all sources) across all pathways. </a:t>
            </a:r>
          </a:p>
          <a:p>
            <a:r>
              <a:rPr lang="en-US" dirty="0">
                <a:latin typeface="Segoe UI" panose="020B0502040204020203" pitchFamily="34" charset="0"/>
                <a:cs typeface="Segoe UI" panose="020B0502040204020203" pitchFamily="34" charset="0"/>
              </a:rPr>
              <a:t>Use the analysis of pollutant contributions by source to determine a particular source's contribution to risk as a fraction of overall risk at a specific location.</a:t>
            </a:r>
          </a:p>
          <a:p>
            <a:r>
              <a:rPr lang="en-US" dirty="0">
                <a:latin typeface="Segoe UI" panose="020B0502040204020203" pitchFamily="34" charset="0"/>
                <a:cs typeface="Segoe UI" panose="020B0502040204020203" pitchFamily="34" charset="0"/>
              </a:rPr>
              <a:t>Identified census tracks surrounding the HERC facility  to understand HERC’s contribution to total risk at these locations.</a:t>
            </a:r>
          </a:p>
        </p:txBody>
      </p:sp>
    </p:spTree>
    <p:extLst>
      <p:ext uri="{BB962C8B-B14F-4D97-AF65-F5344CB8AC3E}">
        <p14:creationId xmlns:p14="http://schemas.microsoft.com/office/powerpoint/2010/main" val="2442000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4F5FBF7-354F-41FE-A959-0AAEA02F510B}"/>
              </a:ext>
            </a:extLst>
          </p:cNvPr>
          <p:cNvSpPr>
            <a:spLocks noGrp="1"/>
          </p:cNvSpPr>
          <p:nvPr>
            <p:ph type="title"/>
          </p:nvPr>
        </p:nvSpPr>
        <p:spPr>
          <a:xfrm>
            <a:off x="304800" y="485775"/>
            <a:ext cx="2371725" cy="5256999"/>
          </a:xfrm>
        </p:spPr>
        <p:txBody>
          <a:bodyPr/>
          <a:lstStyle/>
          <a:p>
            <a:r>
              <a:rPr lang="en-US" dirty="0"/>
              <a:t>Reference tracts for following figures</a:t>
            </a:r>
          </a:p>
        </p:txBody>
      </p:sp>
      <p:pic>
        <p:nvPicPr>
          <p:cNvPr id="3" name="Picture 2">
            <a:extLst>
              <a:ext uri="{FF2B5EF4-FFF2-40B4-BE49-F238E27FC236}">
                <a16:creationId xmlns:a16="http://schemas.microsoft.com/office/drawing/2014/main" id="{5408D880-546E-4D1B-A81D-C1CD4E2945B7}"/>
              </a:ext>
            </a:extLst>
          </p:cNvPr>
          <p:cNvPicPr>
            <a:picLocks noChangeAspect="1"/>
          </p:cNvPicPr>
          <p:nvPr/>
        </p:nvPicPr>
        <p:blipFill>
          <a:blip r:embed="rId3"/>
          <a:stretch>
            <a:fillRect/>
          </a:stretch>
        </p:blipFill>
        <p:spPr>
          <a:xfrm>
            <a:off x="3252309" y="150668"/>
            <a:ext cx="8856564" cy="6556664"/>
          </a:xfrm>
          <a:prstGeom prst="rect">
            <a:avLst/>
          </a:prstGeom>
        </p:spPr>
      </p:pic>
    </p:spTree>
    <p:extLst>
      <p:ext uri="{BB962C8B-B14F-4D97-AF65-F5344CB8AC3E}">
        <p14:creationId xmlns:p14="http://schemas.microsoft.com/office/powerpoint/2010/main" val="308791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4EA49-B694-485B-8E4C-C0CC82344614}"/>
              </a:ext>
            </a:extLst>
          </p:cNvPr>
          <p:cNvSpPr>
            <a:spLocks noGrp="1"/>
          </p:cNvSpPr>
          <p:nvPr>
            <p:ph type="title"/>
          </p:nvPr>
        </p:nvSpPr>
        <p:spPr/>
        <p:txBody>
          <a:bodyPr>
            <a:normAutofit/>
          </a:bodyPr>
          <a:lstStyle/>
          <a:p>
            <a:pPr algn="ctr"/>
            <a:r>
              <a:rPr lang="en-US" sz="4000"/>
              <a:t>Result of risk analysis by census tract </a:t>
            </a:r>
            <a:br>
              <a:rPr lang="en-US" sz="4000"/>
            </a:br>
            <a:r>
              <a:rPr lang="en-US" sz="4000"/>
              <a:t>1262 – North Loop</a:t>
            </a:r>
          </a:p>
        </p:txBody>
      </p:sp>
      <p:sp>
        <p:nvSpPr>
          <p:cNvPr id="13" name="TextBox 12">
            <a:extLst>
              <a:ext uri="{FF2B5EF4-FFF2-40B4-BE49-F238E27FC236}">
                <a16:creationId xmlns:a16="http://schemas.microsoft.com/office/drawing/2014/main" id="{61110633-1672-49B4-B070-77EFE8CF2C73}"/>
              </a:ext>
            </a:extLst>
          </p:cNvPr>
          <p:cNvSpPr txBox="1"/>
          <p:nvPr/>
        </p:nvSpPr>
        <p:spPr>
          <a:xfrm>
            <a:off x="2528047" y="5988437"/>
            <a:ext cx="6122253" cy="369332"/>
          </a:xfrm>
          <a:prstGeom prst="rect">
            <a:avLst/>
          </a:prstGeom>
          <a:noFill/>
        </p:spPr>
        <p:txBody>
          <a:bodyPr wrap="none" rtlCol="0">
            <a:spAutoFit/>
          </a:bodyPr>
          <a:lstStyle/>
          <a:p>
            <a:r>
              <a:rPr lang="en-US"/>
              <a:t>Note: % represents HERC contribution as a fraction of Total Risk</a:t>
            </a:r>
          </a:p>
        </p:txBody>
      </p:sp>
      <p:sp>
        <p:nvSpPr>
          <p:cNvPr id="2" name="TextBox 1">
            <a:extLst>
              <a:ext uri="{FF2B5EF4-FFF2-40B4-BE49-F238E27FC236}">
                <a16:creationId xmlns:a16="http://schemas.microsoft.com/office/drawing/2014/main" id="{D275FC62-160E-1D4B-9372-39155508B6A2}"/>
              </a:ext>
            </a:extLst>
          </p:cNvPr>
          <p:cNvSpPr txBox="1"/>
          <p:nvPr/>
        </p:nvSpPr>
        <p:spPr>
          <a:xfrm>
            <a:off x="2324986" y="1905694"/>
            <a:ext cx="1292341" cy="369332"/>
          </a:xfrm>
          <a:prstGeom prst="rect">
            <a:avLst/>
          </a:prstGeom>
          <a:noFill/>
        </p:spPr>
        <p:txBody>
          <a:bodyPr wrap="none" rtlCol="0">
            <a:spAutoFit/>
          </a:bodyPr>
          <a:lstStyle/>
          <a:p>
            <a:r>
              <a:rPr lang="en-US">
                <a:latin typeface="Segoe UI Light" panose="020B0502040204020203" pitchFamily="34" charset="0"/>
                <a:cs typeface="Segoe UI Light" panose="020B0502040204020203" pitchFamily="34" charset="0"/>
              </a:rPr>
              <a:t>Cancer Risk</a:t>
            </a:r>
          </a:p>
        </p:txBody>
      </p:sp>
      <p:sp>
        <p:nvSpPr>
          <p:cNvPr id="7" name="TextBox 6">
            <a:extLst>
              <a:ext uri="{FF2B5EF4-FFF2-40B4-BE49-F238E27FC236}">
                <a16:creationId xmlns:a16="http://schemas.microsoft.com/office/drawing/2014/main" id="{0B486A85-32F6-4D45-AE17-2588F6AD8AFD}"/>
              </a:ext>
            </a:extLst>
          </p:cNvPr>
          <p:cNvSpPr txBox="1"/>
          <p:nvPr/>
        </p:nvSpPr>
        <p:spPr>
          <a:xfrm>
            <a:off x="7971384" y="1905694"/>
            <a:ext cx="1669047" cy="369332"/>
          </a:xfrm>
          <a:prstGeom prst="rect">
            <a:avLst/>
          </a:prstGeom>
          <a:noFill/>
        </p:spPr>
        <p:txBody>
          <a:bodyPr wrap="none" rtlCol="0">
            <a:spAutoFit/>
          </a:bodyPr>
          <a:lstStyle/>
          <a:p>
            <a:r>
              <a:rPr lang="en-US">
                <a:latin typeface="Segoe UI Light" panose="020B0502040204020203" pitchFamily="34" charset="0"/>
                <a:cs typeface="Segoe UI Light" panose="020B0502040204020203" pitchFamily="34" charset="0"/>
              </a:rPr>
              <a:t>Noncancer Risk</a:t>
            </a:r>
          </a:p>
        </p:txBody>
      </p:sp>
      <p:pic>
        <p:nvPicPr>
          <p:cNvPr id="10" name="Picture 9">
            <a:extLst>
              <a:ext uri="{FF2B5EF4-FFF2-40B4-BE49-F238E27FC236}">
                <a16:creationId xmlns:a16="http://schemas.microsoft.com/office/drawing/2014/main" id="{00DB6AB7-E451-4608-8D23-7E4518CD375A}"/>
              </a:ext>
            </a:extLst>
          </p:cNvPr>
          <p:cNvPicPr>
            <a:picLocks noChangeAspect="1"/>
          </p:cNvPicPr>
          <p:nvPr/>
        </p:nvPicPr>
        <p:blipFill>
          <a:blip r:embed="rId3"/>
          <a:stretch>
            <a:fillRect/>
          </a:stretch>
        </p:blipFill>
        <p:spPr>
          <a:xfrm>
            <a:off x="536521" y="2427742"/>
            <a:ext cx="5199353" cy="3407979"/>
          </a:xfrm>
          <a:prstGeom prst="rect">
            <a:avLst/>
          </a:prstGeom>
        </p:spPr>
      </p:pic>
      <p:pic>
        <p:nvPicPr>
          <p:cNvPr id="12" name="Picture 11">
            <a:extLst>
              <a:ext uri="{FF2B5EF4-FFF2-40B4-BE49-F238E27FC236}">
                <a16:creationId xmlns:a16="http://schemas.microsoft.com/office/drawing/2014/main" id="{6AE0547C-0139-4412-B6D2-0E95404D0A6B}"/>
              </a:ext>
            </a:extLst>
          </p:cNvPr>
          <p:cNvPicPr>
            <a:picLocks noChangeAspect="1"/>
          </p:cNvPicPr>
          <p:nvPr/>
        </p:nvPicPr>
        <p:blipFill>
          <a:blip r:embed="rId4"/>
          <a:stretch>
            <a:fillRect/>
          </a:stretch>
        </p:blipFill>
        <p:spPr>
          <a:xfrm>
            <a:off x="6154411" y="2397727"/>
            <a:ext cx="5252492" cy="3437994"/>
          </a:xfrm>
          <a:prstGeom prst="rect">
            <a:avLst/>
          </a:prstGeom>
        </p:spPr>
      </p:pic>
    </p:spTree>
    <p:extLst>
      <p:ext uri="{BB962C8B-B14F-4D97-AF65-F5344CB8AC3E}">
        <p14:creationId xmlns:p14="http://schemas.microsoft.com/office/powerpoint/2010/main" val="422177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4EA49-B694-485B-8E4C-C0CC82344614}"/>
              </a:ext>
            </a:extLst>
          </p:cNvPr>
          <p:cNvSpPr>
            <a:spLocks noGrp="1"/>
          </p:cNvSpPr>
          <p:nvPr>
            <p:ph type="title"/>
          </p:nvPr>
        </p:nvSpPr>
        <p:spPr/>
        <p:txBody>
          <a:bodyPr>
            <a:normAutofit/>
          </a:bodyPr>
          <a:lstStyle/>
          <a:p>
            <a:pPr algn="ctr"/>
            <a:r>
              <a:rPr lang="en-US" sz="4000"/>
              <a:t>Result of risk analysis by census tract</a:t>
            </a:r>
            <a:br>
              <a:rPr lang="en-US" sz="4000"/>
            </a:br>
            <a:r>
              <a:rPr lang="en-US" sz="4000"/>
              <a:t>1034 – Sumner Glenwood</a:t>
            </a:r>
          </a:p>
        </p:txBody>
      </p:sp>
      <p:sp>
        <p:nvSpPr>
          <p:cNvPr id="13" name="TextBox 12">
            <a:extLst>
              <a:ext uri="{FF2B5EF4-FFF2-40B4-BE49-F238E27FC236}">
                <a16:creationId xmlns:a16="http://schemas.microsoft.com/office/drawing/2014/main" id="{61110633-1672-49B4-B070-77EFE8CF2C73}"/>
              </a:ext>
            </a:extLst>
          </p:cNvPr>
          <p:cNvSpPr txBox="1"/>
          <p:nvPr/>
        </p:nvSpPr>
        <p:spPr>
          <a:xfrm>
            <a:off x="2528047" y="5988437"/>
            <a:ext cx="6122253" cy="369332"/>
          </a:xfrm>
          <a:prstGeom prst="rect">
            <a:avLst/>
          </a:prstGeom>
          <a:noFill/>
        </p:spPr>
        <p:txBody>
          <a:bodyPr wrap="none" rtlCol="0">
            <a:spAutoFit/>
          </a:bodyPr>
          <a:lstStyle/>
          <a:p>
            <a:r>
              <a:rPr lang="en-US"/>
              <a:t>Note: % represents HERC contribution as a fraction of Total Risk</a:t>
            </a:r>
          </a:p>
        </p:txBody>
      </p:sp>
      <p:sp>
        <p:nvSpPr>
          <p:cNvPr id="6" name="TextBox 5">
            <a:extLst>
              <a:ext uri="{FF2B5EF4-FFF2-40B4-BE49-F238E27FC236}">
                <a16:creationId xmlns:a16="http://schemas.microsoft.com/office/drawing/2014/main" id="{185AF261-695F-0445-B2CF-9AD3098C21B1}"/>
              </a:ext>
            </a:extLst>
          </p:cNvPr>
          <p:cNvSpPr txBox="1"/>
          <p:nvPr/>
        </p:nvSpPr>
        <p:spPr>
          <a:xfrm>
            <a:off x="2324986" y="1905694"/>
            <a:ext cx="1292341"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Cancer Risk</a:t>
            </a:r>
          </a:p>
        </p:txBody>
      </p:sp>
      <p:sp>
        <p:nvSpPr>
          <p:cNvPr id="7" name="TextBox 6">
            <a:extLst>
              <a:ext uri="{FF2B5EF4-FFF2-40B4-BE49-F238E27FC236}">
                <a16:creationId xmlns:a16="http://schemas.microsoft.com/office/drawing/2014/main" id="{842105D6-8640-EB43-832A-EBE96E1489D1}"/>
              </a:ext>
            </a:extLst>
          </p:cNvPr>
          <p:cNvSpPr txBox="1"/>
          <p:nvPr/>
        </p:nvSpPr>
        <p:spPr>
          <a:xfrm>
            <a:off x="7971384" y="1905694"/>
            <a:ext cx="1669047"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Noncancer Risk</a:t>
            </a:r>
          </a:p>
        </p:txBody>
      </p:sp>
      <p:pic>
        <p:nvPicPr>
          <p:cNvPr id="10" name="Picture 9">
            <a:extLst>
              <a:ext uri="{FF2B5EF4-FFF2-40B4-BE49-F238E27FC236}">
                <a16:creationId xmlns:a16="http://schemas.microsoft.com/office/drawing/2014/main" id="{E907E0C8-778D-4F3A-8879-43993F9205A5}"/>
              </a:ext>
            </a:extLst>
          </p:cNvPr>
          <p:cNvPicPr>
            <a:picLocks noChangeAspect="1"/>
          </p:cNvPicPr>
          <p:nvPr/>
        </p:nvPicPr>
        <p:blipFill>
          <a:blip r:embed="rId3"/>
          <a:stretch>
            <a:fillRect/>
          </a:stretch>
        </p:blipFill>
        <p:spPr>
          <a:xfrm>
            <a:off x="520296" y="2315370"/>
            <a:ext cx="5268439" cy="3448432"/>
          </a:xfrm>
          <a:prstGeom prst="rect">
            <a:avLst/>
          </a:prstGeom>
        </p:spPr>
      </p:pic>
      <p:pic>
        <p:nvPicPr>
          <p:cNvPr id="12" name="Picture 11">
            <a:extLst>
              <a:ext uri="{FF2B5EF4-FFF2-40B4-BE49-F238E27FC236}">
                <a16:creationId xmlns:a16="http://schemas.microsoft.com/office/drawing/2014/main" id="{6DDDACBD-A020-4CB0-906F-E4174DAC5F64}"/>
              </a:ext>
            </a:extLst>
          </p:cNvPr>
          <p:cNvPicPr>
            <a:picLocks noChangeAspect="1"/>
          </p:cNvPicPr>
          <p:nvPr/>
        </p:nvPicPr>
        <p:blipFill>
          <a:blip r:embed="rId4"/>
          <a:stretch>
            <a:fillRect/>
          </a:stretch>
        </p:blipFill>
        <p:spPr>
          <a:xfrm>
            <a:off x="6161236" y="2315370"/>
            <a:ext cx="5268439" cy="3448432"/>
          </a:xfrm>
          <a:prstGeom prst="rect">
            <a:avLst/>
          </a:prstGeom>
        </p:spPr>
      </p:pic>
    </p:spTree>
    <p:extLst>
      <p:ext uri="{BB962C8B-B14F-4D97-AF65-F5344CB8AC3E}">
        <p14:creationId xmlns:p14="http://schemas.microsoft.com/office/powerpoint/2010/main" val="880666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4EA49-B694-485B-8E4C-C0CC82344614}"/>
              </a:ext>
            </a:extLst>
          </p:cNvPr>
          <p:cNvSpPr>
            <a:spLocks noGrp="1"/>
          </p:cNvSpPr>
          <p:nvPr>
            <p:ph type="title"/>
          </p:nvPr>
        </p:nvSpPr>
        <p:spPr/>
        <p:txBody>
          <a:bodyPr>
            <a:normAutofit fontScale="90000"/>
          </a:bodyPr>
          <a:lstStyle/>
          <a:p>
            <a:pPr algn="ctr"/>
            <a:r>
              <a:rPr lang="en-US" sz="4000"/>
              <a:t>Result of risk analysis by census tract </a:t>
            </a:r>
            <a:br>
              <a:rPr lang="en-US" sz="4000"/>
            </a:br>
            <a:r>
              <a:rPr lang="en-US" sz="4000"/>
              <a:t>1036 – St. Anthony West/Nicollet Island-East Bank</a:t>
            </a:r>
          </a:p>
        </p:txBody>
      </p:sp>
      <p:sp>
        <p:nvSpPr>
          <p:cNvPr id="13" name="TextBox 12">
            <a:extLst>
              <a:ext uri="{FF2B5EF4-FFF2-40B4-BE49-F238E27FC236}">
                <a16:creationId xmlns:a16="http://schemas.microsoft.com/office/drawing/2014/main" id="{61110633-1672-49B4-B070-77EFE8CF2C73}"/>
              </a:ext>
            </a:extLst>
          </p:cNvPr>
          <p:cNvSpPr txBox="1"/>
          <p:nvPr/>
        </p:nvSpPr>
        <p:spPr>
          <a:xfrm>
            <a:off x="2528047" y="5988437"/>
            <a:ext cx="6122253" cy="369332"/>
          </a:xfrm>
          <a:prstGeom prst="rect">
            <a:avLst/>
          </a:prstGeom>
          <a:noFill/>
        </p:spPr>
        <p:txBody>
          <a:bodyPr wrap="none" rtlCol="0">
            <a:spAutoFit/>
          </a:bodyPr>
          <a:lstStyle/>
          <a:p>
            <a:r>
              <a:rPr lang="en-US"/>
              <a:t>Note: % represents HERC contribution as a fraction of Total Risk</a:t>
            </a:r>
          </a:p>
        </p:txBody>
      </p:sp>
      <p:sp>
        <p:nvSpPr>
          <p:cNvPr id="6" name="TextBox 5">
            <a:extLst>
              <a:ext uri="{FF2B5EF4-FFF2-40B4-BE49-F238E27FC236}">
                <a16:creationId xmlns:a16="http://schemas.microsoft.com/office/drawing/2014/main" id="{EB2F4987-813C-1148-80CA-26DABADCC372}"/>
              </a:ext>
            </a:extLst>
          </p:cNvPr>
          <p:cNvSpPr txBox="1"/>
          <p:nvPr/>
        </p:nvSpPr>
        <p:spPr>
          <a:xfrm>
            <a:off x="2324986" y="1905694"/>
            <a:ext cx="1292341"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Cancer Risk</a:t>
            </a:r>
          </a:p>
        </p:txBody>
      </p:sp>
      <p:sp>
        <p:nvSpPr>
          <p:cNvPr id="7" name="TextBox 6">
            <a:extLst>
              <a:ext uri="{FF2B5EF4-FFF2-40B4-BE49-F238E27FC236}">
                <a16:creationId xmlns:a16="http://schemas.microsoft.com/office/drawing/2014/main" id="{D592F7BD-6444-8347-A25D-009CB59229A8}"/>
              </a:ext>
            </a:extLst>
          </p:cNvPr>
          <p:cNvSpPr txBox="1"/>
          <p:nvPr/>
        </p:nvSpPr>
        <p:spPr>
          <a:xfrm>
            <a:off x="7971384" y="1905694"/>
            <a:ext cx="1669047"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Noncancer Risk</a:t>
            </a:r>
          </a:p>
        </p:txBody>
      </p:sp>
      <p:pic>
        <p:nvPicPr>
          <p:cNvPr id="14" name="Picture 13">
            <a:extLst>
              <a:ext uri="{FF2B5EF4-FFF2-40B4-BE49-F238E27FC236}">
                <a16:creationId xmlns:a16="http://schemas.microsoft.com/office/drawing/2014/main" id="{5FD4BC8B-DA72-427F-BE4F-1C8A92D7A216}"/>
              </a:ext>
            </a:extLst>
          </p:cNvPr>
          <p:cNvPicPr>
            <a:picLocks noChangeAspect="1"/>
          </p:cNvPicPr>
          <p:nvPr/>
        </p:nvPicPr>
        <p:blipFill>
          <a:blip r:embed="rId3"/>
          <a:stretch>
            <a:fillRect/>
          </a:stretch>
        </p:blipFill>
        <p:spPr>
          <a:xfrm>
            <a:off x="376187" y="2275026"/>
            <a:ext cx="5443194" cy="3567808"/>
          </a:xfrm>
          <a:prstGeom prst="rect">
            <a:avLst/>
          </a:prstGeom>
        </p:spPr>
      </p:pic>
      <p:pic>
        <p:nvPicPr>
          <p:cNvPr id="15" name="Picture 14">
            <a:extLst>
              <a:ext uri="{FF2B5EF4-FFF2-40B4-BE49-F238E27FC236}">
                <a16:creationId xmlns:a16="http://schemas.microsoft.com/office/drawing/2014/main" id="{0C1E64CB-59CC-4DB0-AF35-E68D1C9B98AB}"/>
              </a:ext>
            </a:extLst>
          </p:cNvPr>
          <p:cNvPicPr>
            <a:picLocks noChangeAspect="1"/>
          </p:cNvPicPr>
          <p:nvPr/>
        </p:nvPicPr>
        <p:blipFill>
          <a:blip r:embed="rId4"/>
          <a:stretch>
            <a:fillRect/>
          </a:stretch>
        </p:blipFill>
        <p:spPr>
          <a:xfrm>
            <a:off x="6193097" y="2275026"/>
            <a:ext cx="5462490" cy="3567808"/>
          </a:xfrm>
          <a:prstGeom prst="rect">
            <a:avLst/>
          </a:prstGeom>
        </p:spPr>
      </p:pic>
    </p:spTree>
    <p:extLst>
      <p:ext uri="{BB962C8B-B14F-4D97-AF65-F5344CB8AC3E}">
        <p14:creationId xmlns:p14="http://schemas.microsoft.com/office/powerpoint/2010/main" val="176426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4EA49-B694-485B-8E4C-C0CC82344614}"/>
              </a:ext>
            </a:extLst>
          </p:cNvPr>
          <p:cNvSpPr>
            <a:spLocks noGrp="1"/>
          </p:cNvSpPr>
          <p:nvPr>
            <p:ph type="title"/>
          </p:nvPr>
        </p:nvSpPr>
        <p:spPr/>
        <p:txBody>
          <a:bodyPr>
            <a:normAutofit/>
          </a:bodyPr>
          <a:lstStyle/>
          <a:p>
            <a:pPr algn="ctr"/>
            <a:r>
              <a:rPr lang="en-US" sz="4000"/>
              <a:t>Result of risk analysis by census tract </a:t>
            </a:r>
            <a:br>
              <a:rPr lang="en-US" sz="4000"/>
            </a:br>
            <a:r>
              <a:rPr lang="en-US" sz="4000"/>
              <a:t>1261 – Downtown West/East</a:t>
            </a:r>
          </a:p>
        </p:txBody>
      </p:sp>
      <p:sp>
        <p:nvSpPr>
          <p:cNvPr id="14" name="TextBox 13">
            <a:extLst>
              <a:ext uri="{FF2B5EF4-FFF2-40B4-BE49-F238E27FC236}">
                <a16:creationId xmlns:a16="http://schemas.microsoft.com/office/drawing/2014/main" id="{71D1DAF2-51FB-49FD-846E-2A7330DAADEF}"/>
              </a:ext>
            </a:extLst>
          </p:cNvPr>
          <p:cNvSpPr txBox="1"/>
          <p:nvPr/>
        </p:nvSpPr>
        <p:spPr>
          <a:xfrm>
            <a:off x="2528047" y="5988437"/>
            <a:ext cx="6122253" cy="369332"/>
          </a:xfrm>
          <a:prstGeom prst="rect">
            <a:avLst/>
          </a:prstGeom>
          <a:noFill/>
        </p:spPr>
        <p:txBody>
          <a:bodyPr wrap="none" rtlCol="0">
            <a:spAutoFit/>
          </a:bodyPr>
          <a:lstStyle/>
          <a:p>
            <a:r>
              <a:rPr lang="en-US"/>
              <a:t>Note: % represents HERC contribution as a fraction of Total Risk</a:t>
            </a:r>
          </a:p>
        </p:txBody>
      </p:sp>
      <p:sp>
        <p:nvSpPr>
          <p:cNvPr id="7" name="TextBox 6">
            <a:extLst>
              <a:ext uri="{FF2B5EF4-FFF2-40B4-BE49-F238E27FC236}">
                <a16:creationId xmlns:a16="http://schemas.microsoft.com/office/drawing/2014/main" id="{365561B4-AFA1-D349-8F11-7C3C7C52B2EF}"/>
              </a:ext>
            </a:extLst>
          </p:cNvPr>
          <p:cNvSpPr txBox="1"/>
          <p:nvPr/>
        </p:nvSpPr>
        <p:spPr>
          <a:xfrm>
            <a:off x="2324986" y="1905694"/>
            <a:ext cx="1292341"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Cancer Risk</a:t>
            </a:r>
          </a:p>
        </p:txBody>
      </p:sp>
      <p:sp>
        <p:nvSpPr>
          <p:cNvPr id="8" name="TextBox 7">
            <a:extLst>
              <a:ext uri="{FF2B5EF4-FFF2-40B4-BE49-F238E27FC236}">
                <a16:creationId xmlns:a16="http://schemas.microsoft.com/office/drawing/2014/main" id="{C20BEB49-28DC-1345-8665-ABC076F503C0}"/>
              </a:ext>
            </a:extLst>
          </p:cNvPr>
          <p:cNvSpPr txBox="1"/>
          <p:nvPr/>
        </p:nvSpPr>
        <p:spPr>
          <a:xfrm>
            <a:off x="7971384" y="1905694"/>
            <a:ext cx="1669047"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Noncancer Risk</a:t>
            </a:r>
          </a:p>
        </p:txBody>
      </p:sp>
      <p:pic>
        <p:nvPicPr>
          <p:cNvPr id="12" name="Picture 11">
            <a:extLst>
              <a:ext uri="{FF2B5EF4-FFF2-40B4-BE49-F238E27FC236}">
                <a16:creationId xmlns:a16="http://schemas.microsoft.com/office/drawing/2014/main" id="{9DAD48AF-362F-465B-9FD8-AD2B2EDAB2D7}"/>
              </a:ext>
            </a:extLst>
          </p:cNvPr>
          <p:cNvPicPr>
            <a:picLocks noChangeAspect="1"/>
          </p:cNvPicPr>
          <p:nvPr/>
        </p:nvPicPr>
        <p:blipFill>
          <a:blip r:embed="rId3"/>
          <a:stretch>
            <a:fillRect/>
          </a:stretch>
        </p:blipFill>
        <p:spPr>
          <a:xfrm>
            <a:off x="302540" y="2328818"/>
            <a:ext cx="5539592" cy="3447512"/>
          </a:xfrm>
          <a:prstGeom prst="rect">
            <a:avLst/>
          </a:prstGeom>
        </p:spPr>
      </p:pic>
      <p:pic>
        <p:nvPicPr>
          <p:cNvPr id="13" name="Picture 12">
            <a:extLst>
              <a:ext uri="{FF2B5EF4-FFF2-40B4-BE49-F238E27FC236}">
                <a16:creationId xmlns:a16="http://schemas.microsoft.com/office/drawing/2014/main" id="{EFEA23EA-63EF-4BB7-BC4F-98854A45EA53}"/>
              </a:ext>
            </a:extLst>
          </p:cNvPr>
          <p:cNvPicPr>
            <a:picLocks noChangeAspect="1"/>
          </p:cNvPicPr>
          <p:nvPr/>
        </p:nvPicPr>
        <p:blipFill>
          <a:blip r:embed="rId4"/>
          <a:stretch>
            <a:fillRect/>
          </a:stretch>
        </p:blipFill>
        <p:spPr>
          <a:xfrm>
            <a:off x="6106275" y="2328818"/>
            <a:ext cx="5551453" cy="3447512"/>
          </a:xfrm>
          <a:prstGeom prst="rect">
            <a:avLst/>
          </a:prstGeom>
        </p:spPr>
      </p:pic>
    </p:spTree>
    <p:extLst>
      <p:ext uri="{BB962C8B-B14F-4D97-AF65-F5344CB8AC3E}">
        <p14:creationId xmlns:p14="http://schemas.microsoft.com/office/powerpoint/2010/main" val="167134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4EA49-B694-485B-8E4C-C0CC82344614}"/>
              </a:ext>
            </a:extLst>
          </p:cNvPr>
          <p:cNvSpPr>
            <a:spLocks noGrp="1"/>
          </p:cNvSpPr>
          <p:nvPr>
            <p:ph type="title"/>
          </p:nvPr>
        </p:nvSpPr>
        <p:spPr/>
        <p:txBody>
          <a:bodyPr>
            <a:normAutofit/>
          </a:bodyPr>
          <a:lstStyle/>
          <a:p>
            <a:pPr algn="ctr"/>
            <a:r>
              <a:rPr lang="en-US" sz="4000"/>
              <a:t>Result of risk analysis by census tract</a:t>
            </a:r>
            <a:br>
              <a:rPr lang="en-US" sz="4000"/>
            </a:br>
            <a:r>
              <a:rPr lang="en-US" sz="4000"/>
              <a:t>1052.01 – Loring Park</a:t>
            </a:r>
          </a:p>
        </p:txBody>
      </p:sp>
      <p:sp>
        <p:nvSpPr>
          <p:cNvPr id="13" name="TextBox 12">
            <a:extLst>
              <a:ext uri="{FF2B5EF4-FFF2-40B4-BE49-F238E27FC236}">
                <a16:creationId xmlns:a16="http://schemas.microsoft.com/office/drawing/2014/main" id="{61110633-1672-49B4-B070-77EFE8CF2C73}"/>
              </a:ext>
            </a:extLst>
          </p:cNvPr>
          <p:cNvSpPr txBox="1"/>
          <p:nvPr/>
        </p:nvSpPr>
        <p:spPr>
          <a:xfrm>
            <a:off x="2528047" y="5988437"/>
            <a:ext cx="6122253" cy="369332"/>
          </a:xfrm>
          <a:prstGeom prst="rect">
            <a:avLst/>
          </a:prstGeom>
          <a:noFill/>
        </p:spPr>
        <p:txBody>
          <a:bodyPr wrap="none" rtlCol="0">
            <a:spAutoFit/>
          </a:bodyPr>
          <a:lstStyle/>
          <a:p>
            <a:r>
              <a:rPr lang="en-US"/>
              <a:t>Note: % represents HERC contribution as a fraction of Total Risk</a:t>
            </a:r>
          </a:p>
        </p:txBody>
      </p:sp>
      <p:sp>
        <p:nvSpPr>
          <p:cNvPr id="7" name="TextBox 6">
            <a:extLst>
              <a:ext uri="{FF2B5EF4-FFF2-40B4-BE49-F238E27FC236}">
                <a16:creationId xmlns:a16="http://schemas.microsoft.com/office/drawing/2014/main" id="{87E16BFE-9D28-8649-B92A-9986DFC4225B}"/>
              </a:ext>
            </a:extLst>
          </p:cNvPr>
          <p:cNvSpPr txBox="1"/>
          <p:nvPr/>
        </p:nvSpPr>
        <p:spPr>
          <a:xfrm>
            <a:off x="2324986" y="1905694"/>
            <a:ext cx="1292341"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Cancer Risk</a:t>
            </a:r>
          </a:p>
        </p:txBody>
      </p:sp>
      <p:sp>
        <p:nvSpPr>
          <p:cNvPr id="8" name="TextBox 7">
            <a:extLst>
              <a:ext uri="{FF2B5EF4-FFF2-40B4-BE49-F238E27FC236}">
                <a16:creationId xmlns:a16="http://schemas.microsoft.com/office/drawing/2014/main" id="{7F3DD6F5-760E-6C47-AD8D-0E15A5B6EE01}"/>
              </a:ext>
            </a:extLst>
          </p:cNvPr>
          <p:cNvSpPr txBox="1"/>
          <p:nvPr/>
        </p:nvSpPr>
        <p:spPr>
          <a:xfrm>
            <a:off x="7971384" y="1905694"/>
            <a:ext cx="1669047"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Noncancer Risk</a:t>
            </a:r>
          </a:p>
        </p:txBody>
      </p:sp>
      <p:pic>
        <p:nvPicPr>
          <p:cNvPr id="5" name="Picture 4">
            <a:extLst>
              <a:ext uri="{FF2B5EF4-FFF2-40B4-BE49-F238E27FC236}">
                <a16:creationId xmlns:a16="http://schemas.microsoft.com/office/drawing/2014/main" id="{252D1CF1-1AB4-46D6-B4FC-46A363656B42}"/>
              </a:ext>
            </a:extLst>
          </p:cNvPr>
          <p:cNvPicPr>
            <a:picLocks noChangeAspect="1"/>
          </p:cNvPicPr>
          <p:nvPr/>
        </p:nvPicPr>
        <p:blipFill>
          <a:blip r:embed="rId3"/>
          <a:stretch>
            <a:fillRect/>
          </a:stretch>
        </p:blipFill>
        <p:spPr>
          <a:xfrm>
            <a:off x="376186" y="2287846"/>
            <a:ext cx="5346962" cy="3499829"/>
          </a:xfrm>
          <a:prstGeom prst="rect">
            <a:avLst/>
          </a:prstGeom>
        </p:spPr>
      </p:pic>
      <p:pic>
        <p:nvPicPr>
          <p:cNvPr id="9" name="Picture 8">
            <a:extLst>
              <a:ext uri="{FF2B5EF4-FFF2-40B4-BE49-F238E27FC236}">
                <a16:creationId xmlns:a16="http://schemas.microsoft.com/office/drawing/2014/main" id="{577626FE-5F5C-4C4C-9D62-3DDF59C8A4B5}"/>
              </a:ext>
            </a:extLst>
          </p:cNvPr>
          <p:cNvPicPr>
            <a:picLocks noChangeAspect="1"/>
          </p:cNvPicPr>
          <p:nvPr/>
        </p:nvPicPr>
        <p:blipFill>
          <a:blip r:embed="rId4"/>
          <a:stretch>
            <a:fillRect/>
          </a:stretch>
        </p:blipFill>
        <p:spPr>
          <a:xfrm>
            <a:off x="6100668" y="2275026"/>
            <a:ext cx="5378038" cy="3512649"/>
          </a:xfrm>
          <a:prstGeom prst="rect">
            <a:avLst/>
          </a:prstGeom>
        </p:spPr>
      </p:pic>
    </p:spTree>
    <p:extLst>
      <p:ext uri="{BB962C8B-B14F-4D97-AF65-F5344CB8AC3E}">
        <p14:creationId xmlns:p14="http://schemas.microsoft.com/office/powerpoint/2010/main" val="369552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hape&#10;&#10;Description automatically generated">
            <a:extLst>
              <a:ext uri="{FF2B5EF4-FFF2-40B4-BE49-F238E27FC236}">
                <a16:creationId xmlns:a16="http://schemas.microsoft.com/office/drawing/2014/main" id="{1D748048-60C4-C549-9EA3-63951D5AFAE2}"/>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t="3131" b="3131"/>
          <a:stretch>
            <a:fillRect/>
          </a:stretch>
        </p:blipFill>
        <p:spPr>
          <a:xfrm>
            <a:off x="0" y="0"/>
            <a:ext cx="5121275" cy="6858000"/>
          </a:xfrm>
        </p:spPr>
      </p:pic>
      <p:sp>
        <p:nvSpPr>
          <p:cNvPr id="5" name="Content Placeholder 4">
            <a:extLst>
              <a:ext uri="{FF2B5EF4-FFF2-40B4-BE49-F238E27FC236}">
                <a16:creationId xmlns:a16="http://schemas.microsoft.com/office/drawing/2014/main" id="{BD078648-1D9A-E041-963E-87A96D0AAFF8}"/>
              </a:ext>
            </a:extLst>
          </p:cNvPr>
          <p:cNvSpPr>
            <a:spLocks noGrp="1"/>
          </p:cNvSpPr>
          <p:nvPr>
            <p:ph sz="quarter" idx="13"/>
          </p:nvPr>
        </p:nvSpPr>
        <p:spPr>
          <a:xfrm>
            <a:off x="356363" y="668057"/>
            <a:ext cx="4118811" cy="3961237"/>
          </a:xfrm>
        </p:spPr>
        <p:txBody>
          <a:bodyPr>
            <a:normAutofit/>
          </a:bodyPr>
          <a:lstStyle/>
          <a:p>
            <a:pPr marL="0" indent="0">
              <a:buNone/>
            </a:pPr>
            <a:endParaRPr lang="en-US" sz="4400" dirty="0">
              <a:latin typeface="Segoe UI" panose="020B0502040204020203" pitchFamily="34" charset="0"/>
              <a:cs typeface="Segoe UI" panose="020B0502040204020203" pitchFamily="34" charset="0"/>
            </a:endParaRPr>
          </a:p>
          <a:p>
            <a:pPr marL="0" indent="0">
              <a:buNone/>
            </a:pPr>
            <a:r>
              <a:rPr lang="en-US" sz="4400" dirty="0">
                <a:latin typeface="Segoe UI" panose="020B0502040204020203" pitchFamily="34" charset="0"/>
                <a:cs typeface="Segoe UI" panose="020B0502040204020203" pitchFamily="34" charset="0"/>
              </a:rPr>
              <a:t>Evaluating the impact of HERC air emissions on our health </a:t>
            </a:r>
          </a:p>
        </p:txBody>
      </p:sp>
      <p:sp>
        <p:nvSpPr>
          <p:cNvPr id="9" name="TextBox 8">
            <a:extLst>
              <a:ext uri="{FF2B5EF4-FFF2-40B4-BE49-F238E27FC236}">
                <a16:creationId xmlns:a16="http://schemas.microsoft.com/office/drawing/2014/main" id="{31D556A5-D23A-4643-9350-B2F3B2CD9E98}"/>
              </a:ext>
            </a:extLst>
          </p:cNvPr>
          <p:cNvSpPr txBox="1"/>
          <p:nvPr/>
        </p:nvSpPr>
        <p:spPr>
          <a:xfrm>
            <a:off x="5477638" y="1166842"/>
            <a:ext cx="6096000" cy="4801314"/>
          </a:xfrm>
          <a:prstGeom prst="rect">
            <a:avLst/>
          </a:prstGeom>
          <a:noFill/>
        </p:spPr>
        <p:txBody>
          <a:bodyPr wrap="square">
            <a:spAutoFit/>
          </a:bodyPr>
          <a:lstStyle/>
          <a:p>
            <a:r>
              <a:rPr lang="en-US" dirty="0">
                <a:latin typeface="Segoe UI" panose="020B0502040204020203" pitchFamily="34" charset="0"/>
                <a:cs typeface="Segoe UI" panose="020B0502040204020203" pitchFamily="34" charset="0"/>
              </a:rPr>
              <a:t>Conclusions:</a:t>
            </a:r>
          </a:p>
          <a:p>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The cancer and non-cancer risks from HERC emissions by themselves are well below Minnesota Department of Health incremental risk thresholds</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Emissions from mobile and non–point sources pose much higher risks to human health than emissions from HERC </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HERC is not likely to cause more harmful cancer or non-</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cancer health effects in one part of the community than another (similarly low impact on surrounding communities)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endParaRPr lang="en-US" dirty="0"/>
          </a:p>
          <a:p>
            <a:endParaRPr lang="en-US" dirty="0"/>
          </a:p>
        </p:txBody>
      </p:sp>
    </p:spTree>
    <p:extLst>
      <p:ext uri="{BB962C8B-B14F-4D97-AF65-F5344CB8AC3E}">
        <p14:creationId xmlns:p14="http://schemas.microsoft.com/office/powerpoint/2010/main" val="321129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4EA49-B694-485B-8E4C-C0CC82344614}"/>
              </a:ext>
            </a:extLst>
          </p:cNvPr>
          <p:cNvSpPr>
            <a:spLocks noGrp="1"/>
          </p:cNvSpPr>
          <p:nvPr>
            <p:ph type="title"/>
          </p:nvPr>
        </p:nvSpPr>
        <p:spPr/>
        <p:txBody>
          <a:bodyPr>
            <a:normAutofit/>
          </a:bodyPr>
          <a:lstStyle/>
          <a:p>
            <a:pPr algn="ctr"/>
            <a:r>
              <a:rPr lang="en-US" sz="4000"/>
              <a:t>Result of risk analysis by census tract</a:t>
            </a:r>
            <a:br>
              <a:rPr lang="en-US" sz="4000"/>
            </a:br>
            <a:r>
              <a:rPr lang="en-US" sz="4000"/>
              <a:t>1028 – Near North/Willard-Hay</a:t>
            </a:r>
          </a:p>
        </p:txBody>
      </p:sp>
      <p:sp>
        <p:nvSpPr>
          <p:cNvPr id="13" name="TextBox 12">
            <a:extLst>
              <a:ext uri="{FF2B5EF4-FFF2-40B4-BE49-F238E27FC236}">
                <a16:creationId xmlns:a16="http://schemas.microsoft.com/office/drawing/2014/main" id="{61110633-1672-49B4-B070-77EFE8CF2C73}"/>
              </a:ext>
            </a:extLst>
          </p:cNvPr>
          <p:cNvSpPr txBox="1"/>
          <p:nvPr/>
        </p:nvSpPr>
        <p:spPr>
          <a:xfrm>
            <a:off x="2528047" y="5988437"/>
            <a:ext cx="6122253" cy="369332"/>
          </a:xfrm>
          <a:prstGeom prst="rect">
            <a:avLst/>
          </a:prstGeom>
          <a:noFill/>
        </p:spPr>
        <p:txBody>
          <a:bodyPr wrap="none" rtlCol="0">
            <a:spAutoFit/>
          </a:bodyPr>
          <a:lstStyle/>
          <a:p>
            <a:r>
              <a:rPr lang="en-US"/>
              <a:t>Note: % represents HERC contribution as a fraction of Total Risk</a:t>
            </a:r>
          </a:p>
        </p:txBody>
      </p:sp>
      <p:sp>
        <p:nvSpPr>
          <p:cNvPr id="7" name="TextBox 6">
            <a:extLst>
              <a:ext uri="{FF2B5EF4-FFF2-40B4-BE49-F238E27FC236}">
                <a16:creationId xmlns:a16="http://schemas.microsoft.com/office/drawing/2014/main" id="{FFF64675-F8CA-594A-A019-3C5636AF2C52}"/>
              </a:ext>
            </a:extLst>
          </p:cNvPr>
          <p:cNvSpPr txBox="1"/>
          <p:nvPr/>
        </p:nvSpPr>
        <p:spPr>
          <a:xfrm>
            <a:off x="2324986" y="1905694"/>
            <a:ext cx="1292341"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Cancer Risk</a:t>
            </a:r>
          </a:p>
        </p:txBody>
      </p:sp>
      <p:sp>
        <p:nvSpPr>
          <p:cNvPr id="8" name="TextBox 7">
            <a:extLst>
              <a:ext uri="{FF2B5EF4-FFF2-40B4-BE49-F238E27FC236}">
                <a16:creationId xmlns:a16="http://schemas.microsoft.com/office/drawing/2014/main" id="{46C53AFF-9EF1-6D49-8AF1-878A0DF40CE6}"/>
              </a:ext>
            </a:extLst>
          </p:cNvPr>
          <p:cNvSpPr txBox="1"/>
          <p:nvPr/>
        </p:nvSpPr>
        <p:spPr>
          <a:xfrm>
            <a:off x="7971384" y="1905694"/>
            <a:ext cx="1669047"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Noncancer Risk</a:t>
            </a:r>
          </a:p>
        </p:txBody>
      </p:sp>
      <p:pic>
        <p:nvPicPr>
          <p:cNvPr id="2" name="Picture 1">
            <a:extLst>
              <a:ext uri="{FF2B5EF4-FFF2-40B4-BE49-F238E27FC236}">
                <a16:creationId xmlns:a16="http://schemas.microsoft.com/office/drawing/2014/main" id="{3CB7E341-5E6B-44D0-8A09-60DAF3EDEDE8}"/>
              </a:ext>
            </a:extLst>
          </p:cNvPr>
          <p:cNvPicPr>
            <a:picLocks noChangeAspect="1"/>
          </p:cNvPicPr>
          <p:nvPr/>
        </p:nvPicPr>
        <p:blipFill>
          <a:blip r:embed="rId3"/>
          <a:stretch>
            <a:fillRect/>
          </a:stretch>
        </p:blipFill>
        <p:spPr>
          <a:xfrm>
            <a:off x="438531" y="2275026"/>
            <a:ext cx="5359729" cy="3508186"/>
          </a:xfrm>
          <a:prstGeom prst="rect">
            <a:avLst/>
          </a:prstGeom>
        </p:spPr>
      </p:pic>
      <p:pic>
        <p:nvPicPr>
          <p:cNvPr id="3" name="Picture 2">
            <a:extLst>
              <a:ext uri="{FF2B5EF4-FFF2-40B4-BE49-F238E27FC236}">
                <a16:creationId xmlns:a16="http://schemas.microsoft.com/office/drawing/2014/main" id="{0908BBB0-63FB-4BF7-8DC6-C7F6F95D13A8}"/>
              </a:ext>
            </a:extLst>
          </p:cNvPr>
          <p:cNvPicPr>
            <a:picLocks noChangeAspect="1"/>
          </p:cNvPicPr>
          <p:nvPr/>
        </p:nvPicPr>
        <p:blipFill>
          <a:blip r:embed="rId4"/>
          <a:stretch>
            <a:fillRect/>
          </a:stretch>
        </p:blipFill>
        <p:spPr>
          <a:xfrm>
            <a:off x="6276662" y="2275026"/>
            <a:ext cx="5371205" cy="3508186"/>
          </a:xfrm>
          <a:prstGeom prst="rect">
            <a:avLst/>
          </a:prstGeom>
        </p:spPr>
      </p:pic>
    </p:spTree>
    <p:extLst>
      <p:ext uri="{BB962C8B-B14F-4D97-AF65-F5344CB8AC3E}">
        <p14:creationId xmlns:p14="http://schemas.microsoft.com/office/powerpoint/2010/main" val="524973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1F941A-B1B8-420B-86DE-6EB850BB3C5E}"/>
              </a:ext>
            </a:extLst>
          </p:cNvPr>
          <p:cNvPicPr>
            <a:picLocks noChangeAspect="1"/>
          </p:cNvPicPr>
          <p:nvPr/>
        </p:nvPicPr>
        <p:blipFill>
          <a:blip r:embed="rId3"/>
          <a:stretch>
            <a:fillRect/>
          </a:stretch>
        </p:blipFill>
        <p:spPr>
          <a:xfrm>
            <a:off x="1761418" y="1615249"/>
            <a:ext cx="8426074" cy="5230795"/>
          </a:xfrm>
          <a:prstGeom prst="rect">
            <a:avLst/>
          </a:prstGeom>
        </p:spPr>
      </p:pic>
      <p:sp>
        <p:nvSpPr>
          <p:cNvPr id="2" name="Title 1">
            <a:extLst>
              <a:ext uri="{FF2B5EF4-FFF2-40B4-BE49-F238E27FC236}">
                <a16:creationId xmlns:a16="http://schemas.microsoft.com/office/drawing/2014/main" id="{8699E12D-2C9C-45CB-BCBF-C9E50D36925A}"/>
              </a:ext>
            </a:extLst>
          </p:cNvPr>
          <p:cNvSpPr>
            <a:spLocks noGrp="1"/>
          </p:cNvSpPr>
          <p:nvPr>
            <p:ph type="title"/>
          </p:nvPr>
        </p:nvSpPr>
        <p:spPr/>
        <p:txBody>
          <a:bodyPr>
            <a:normAutofit/>
          </a:bodyPr>
          <a:lstStyle/>
          <a:p>
            <a:r>
              <a:rPr lang="en-US" sz="3200" dirty="0"/>
              <a:t>Total cancer risk comparison of EJ and non-EJ designated tracts</a:t>
            </a:r>
          </a:p>
        </p:txBody>
      </p:sp>
      <p:cxnSp>
        <p:nvCxnSpPr>
          <p:cNvPr id="11" name="Straight Connector 10">
            <a:extLst>
              <a:ext uri="{FF2B5EF4-FFF2-40B4-BE49-F238E27FC236}">
                <a16:creationId xmlns:a16="http://schemas.microsoft.com/office/drawing/2014/main" id="{1D6AD6A4-9942-4C07-AC87-DE1F2B8C6675}"/>
              </a:ext>
            </a:extLst>
          </p:cNvPr>
          <p:cNvCxnSpPr>
            <a:cxnSpLocks/>
          </p:cNvCxnSpPr>
          <p:nvPr/>
        </p:nvCxnSpPr>
        <p:spPr>
          <a:xfrm flipV="1">
            <a:off x="2977116" y="1945759"/>
            <a:ext cx="0" cy="435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81B107-2D4F-41F1-ABD9-5B8C1E03090F}"/>
              </a:ext>
            </a:extLst>
          </p:cNvPr>
          <p:cNvCxnSpPr/>
          <p:nvPr/>
        </p:nvCxnSpPr>
        <p:spPr>
          <a:xfrm>
            <a:off x="2977116" y="1945758"/>
            <a:ext cx="370013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55F7E27-2F0A-4C72-8069-0DB82430A0D1}"/>
              </a:ext>
            </a:extLst>
          </p:cNvPr>
          <p:cNvCxnSpPr/>
          <p:nvPr/>
        </p:nvCxnSpPr>
        <p:spPr>
          <a:xfrm>
            <a:off x="6730412" y="1945758"/>
            <a:ext cx="0" cy="435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46F570-615D-4057-BDDD-E06490B41ECF}"/>
              </a:ext>
            </a:extLst>
          </p:cNvPr>
          <p:cNvCxnSpPr/>
          <p:nvPr/>
        </p:nvCxnSpPr>
        <p:spPr>
          <a:xfrm>
            <a:off x="6677247" y="1945758"/>
            <a:ext cx="3232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6EAAE-D571-422F-AB10-8CA8ED159F6E}"/>
              </a:ext>
            </a:extLst>
          </p:cNvPr>
          <p:cNvCxnSpPr/>
          <p:nvPr/>
        </p:nvCxnSpPr>
        <p:spPr>
          <a:xfrm>
            <a:off x="9909544" y="1945758"/>
            <a:ext cx="0" cy="43593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D333DF4-5B40-4C2E-8D56-EB3ADF49A052}"/>
              </a:ext>
            </a:extLst>
          </p:cNvPr>
          <p:cNvSpPr txBox="1"/>
          <p:nvPr/>
        </p:nvSpPr>
        <p:spPr>
          <a:xfrm>
            <a:off x="4505178" y="1935911"/>
            <a:ext cx="370614" cy="369332"/>
          </a:xfrm>
          <a:prstGeom prst="rect">
            <a:avLst/>
          </a:prstGeom>
          <a:noFill/>
        </p:spPr>
        <p:txBody>
          <a:bodyPr wrap="none" rtlCol="0">
            <a:spAutoFit/>
          </a:bodyPr>
          <a:lstStyle/>
          <a:p>
            <a:r>
              <a:rPr lang="en-US" dirty="0"/>
              <a:t>EJ</a:t>
            </a:r>
          </a:p>
        </p:txBody>
      </p:sp>
      <p:sp>
        <p:nvSpPr>
          <p:cNvPr id="22" name="TextBox 21">
            <a:extLst>
              <a:ext uri="{FF2B5EF4-FFF2-40B4-BE49-F238E27FC236}">
                <a16:creationId xmlns:a16="http://schemas.microsoft.com/office/drawing/2014/main" id="{9D57522B-39AC-4E5E-9467-C90D6E87852C}"/>
              </a:ext>
            </a:extLst>
          </p:cNvPr>
          <p:cNvSpPr txBox="1"/>
          <p:nvPr/>
        </p:nvSpPr>
        <p:spPr>
          <a:xfrm>
            <a:off x="7742039" y="1940442"/>
            <a:ext cx="833883" cy="369332"/>
          </a:xfrm>
          <a:prstGeom prst="rect">
            <a:avLst/>
          </a:prstGeom>
          <a:noFill/>
        </p:spPr>
        <p:txBody>
          <a:bodyPr wrap="none" rtlCol="0">
            <a:spAutoFit/>
          </a:bodyPr>
          <a:lstStyle/>
          <a:p>
            <a:r>
              <a:rPr lang="en-US" dirty="0"/>
              <a:t>Non-EJ</a:t>
            </a:r>
          </a:p>
        </p:txBody>
      </p:sp>
      <p:cxnSp>
        <p:nvCxnSpPr>
          <p:cNvPr id="25" name="Straight Connector 24">
            <a:extLst>
              <a:ext uri="{FF2B5EF4-FFF2-40B4-BE49-F238E27FC236}">
                <a16:creationId xmlns:a16="http://schemas.microsoft.com/office/drawing/2014/main" id="{0ECF4210-1D20-4613-B568-0625853DCF79}"/>
              </a:ext>
            </a:extLst>
          </p:cNvPr>
          <p:cNvCxnSpPr/>
          <p:nvPr/>
        </p:nvCxnSpPr>
        <p:spPr>
          <a:xfrm>
            <a:off x="2966358" y="5519427"/>
            <a:ext cx="7028121"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201EAA4-8639-4C91-A3E1-218A34922F62}"/>
              </a:ext>
            </a:extLst>
          </p:cNvPr>
          <p:cNvSpPr txBox="1"/>
          <p:nvPr/>
        </p:nvSpPr>
        <p:spPr>
          <a:xfrm>
            <a:off x="10426995" y="4776274"/>
            <a:ext cx="1765005" cy="646331"/>
          </a:xfrm>
          <a:prstGeom prst="rect">
            <a:avLst/>
          </a:prstGeom>
          <a:noFill/>
        </p:spPr>
        <p:txBody>
          <a:bodyPr wrap="square" rtlCol="0">
            <a:spAutoFit/>
          </a:bodyPr>
          <a:lstStyle/>
          <a:p>
            <a:r>
              <a:rPr lang="en-US" dirty="0"/>
              <a:t>Incremental Risk Guideline Value</a:t>
            </a:r>
          </a:p>
        </p:txBody>
      </p:sp>
      <p:cxnSp>
        <p:nvCxnSpPr>
          <p:cNvPr id="28" name="Straight Arrow Connector 27">
            <a:extLst>
              <a:ext uri="{FF2B5EF4-FFF2-40B4-BE49-F238E27FC236}">
                <a16:creationId xmlns:a16="http://schemas.microsoft.com/office/drawing/2014/main" id="{BD1C4828-DED1-4262-9EBF-94B5B75A4B4C}"/>
              </a:ext>
            </a:extLst>
          </p:cNvPr>
          <p:cNvCxnSpPr>
            <a:cxnSpLocks/>
            <a:stCxn id="26" idx="1"/>
          </p:cNvCxnSpPr>
          <p:nvPr/>
        </p:nvCxnSpPr>
        <p:spPr>
          <a:xfrm flipH="1">
            <a:off x="9909544" y="5099440"/>
            <a:ext cx="517451" cy="419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5B317F2-1A08-4013-BDAB-A0CA49A3296D}"/>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AFAF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6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08DEEE-1539-4E01-9458-50765187C36A}"/>
              </a:ext>
            </a:extLst>
          </p:cNvPr>
          <p:cNvPicPr>
            <a:picLocks noChangeAspect="1"/>
          </p:cNvPicPr>
          <p:nvPr/>
        </p:nvPicPr>
        <p:blipFill>
          <a:blip r:embed="rId3"/>
          <a:stretch>
            <a:fillRect/>
          </a:stretch>
        </p:blipFill>
        <p:spPr>
          <a:xfrm>
            <a:off x="1761418" y="1615249"/>
            <a:ext cx="8233061" cy="5235152"/>
          </a:xfrm>
          <a:prstGeom prst="rect">
            <a:avLst/>
          </a:prstGeom>
        </p:spPr>
      </p:pic>
      <p:sp>
        <p:nvSpPr>
          <p:cNvPr id="2" name="Title 1">
            <a:extLst>
              <a:ext uri="{FF2B5EF4-FFF2-40B4-BE49-F238E27FC236}">
                <a16:creationId xmlns:a16="http://schemas.microsoft.com/office/drawing/2014/main" id="{8699E12D-2C9C-45CB-BCBF-C9E50D36925A}"/>
              </a:ext>
            </a:extLst>
          </p:cNvPr>
          <p:cNvSpPr>
            <a:spLocks noGrp="1"/>
          </p:cNvSpPr>
          <p:nvPr>
            <p:ph type="title"/>
          </p:nvPr>
        </p:nvSpPr>
        <p:spPr/>
        <p:txBody>
          <a:bodyPr>
            <a:normAutofit/>
          </a:bodyPr>
          <a:lstStyle/>
          <a:p>
            <a:r>
              <a:rPr lang="en-US" sz="3200" dirty="0"/>
              <a:t>HERC cancer risk comparison of EJ and non-EJ designated tracts</a:t>
            </a:r>
          </a:p>
        </p:txBody>
      </p:sp>
      <p:cxnSp>
        <p:nvCxnSpPr>
          <p:cNvPr id="11" name="Straight Connector 10">
            <a:extLst>
              <a:ext uri="{FF2B5EF4-FFF2-40B4-BE49-F238E27FC236}">
                <a16:creationId xmlns:a16="http://schemas.microsoft.com/office/drawing/2014/main" id="{1D6AD6A4-9942-4C07-AC87-DE1F2B8C6675}"/>
              </a:ext>
            </a:extLst>
          </p:cNvPr>
          <p:cNvCxnSpPr>
            <a:cxnSpLocks/>
          </p:cNvCxnSpPr>
          <p:nvPr/>
        </p:nvCxnSpPr>
        <p:spPr>
          <a:xfrm flipV="1">
            <a:off x="2977116" y="1945759"/>
            <a:ext cx="0" cy="435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81B107-2D4F-41F1-ABD9-5B8C1E03090F}"/>
              </a:ext>
            </a:extLst>
          </p:cNvPr>
          <p:cNvCxnSpPr/>
          <p:nvPr/>
        </p:nvCxnSpPr>
        <p:spPr>
          <a:xfrm>
            <a:off x="2977116" y="1945758"/>
            <a:ext cx="370013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55F7E27-2F0A-4C72-8069-0DB82430A0D1}"/>
              </a:ext>
            </a:extLst>
          </p:cNvPr>
          <p:cNvCxnSpPr/>
          <p:nvPr/>
        </p:nvCxnSpPr>
        <p:spPr>
          <a:xfrm>
            <a:off x="6579800" y="1945758"/>
            <a:ext cx="0" cy="435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46F570-615D-4057-BDDD-E06490B41ECF}"/>
              </a:ext>
            </a:extLst>
          </p:cNvPr>
          <p:cNvCxnSpPr/>
          <p:nvPr/>
        </p:nvCxnSpPr>
        <p:spPr>
          <a:xfrm>
            <a:off x="6677247" y="1945758"/>
            <a:ext cx="3232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6EAAE-D571-422F-AB10-8CA8ED159F6E}"/>
              </a:ext>
            </a:extLst>
          </p:cNvPr>
          <p:cNvCxnSpPr/>
          <p:nvPr/>
        </p:nvCxnSpPr>
        <p:spPr>
          <a:xfrm>
            <a:off x="9909544" y="1945758"/>
            <a:ext cx="0" cy="43593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D333DF4-5B40-4C2E-8D56-EB3ADF49A052}"/>
              </a:ext>
            </a:extLst>
          </p:cNvPr>
          <p:cNvSpPr txBox="1"/>
          <p:nvPr/>
        </p:nvSpPr>
        <p:spPr>
          <a:xfrm>
            <a:off x="4505178" y="1935911"/>
            <a:ext cx="370614" cy="369332"/>
          </a:xfrm>
          <a:prstGeom prst="rect">
            <a:avLst/>
          </a:prstGeom>
          <a:noFill/>
        </p:spPr>
        <p:txBody>
          <a:bodyPr wrap="none" rtlCol="0">
            <a:spAutoFit/>
          </a:bodyPr>
          <a:lstStyle/>
          <a:p>
            <a:r>
              <a:rPr lang="en-US" dirty="0"/>
              <a:t>EJ</a:t>
            </a:r>
          </a:p>
        </p:txBody>
      </p:sp>
      <p:sp>
        <p:nvSpPr>
          <p:cNvPr id="22" name="TextBox 21">
            <a:extLst>
              <a:ext uri="{FF2B5EF4-FFF2-40B4-BE49-F238E27FC236}">
                <a16:creationId xmlns:a16="http://schemas.microsoft.com/office/drawing/2014/main" id="{9D57522B-39AC-4E5E-9467-C90D6E87852C}"/>
              </a:ext>
            </a:extLst>
          </p:cNvPr>
          <p:cNvSpPr txBox="1"/>
          <p:nvPr/>
        </p:nvSpPr>
        <p:spPr>
          <a:xfrm>
            <a:off x="7742039" y="1940442"/>
            <a:ext cx="833883" cy="369332"/>
          </a:xfrm>
          <a:prstGeom prst="rect">
            <a:avLst/>
          </a:prstGeom>
          <a:noFill/>
        </p:spPr>
        <p:txBody>
          <a:bodyPr wrap="none" rtlCol="0">
            <a:spAutoFit/>
          </a:bodyPr>
          <a:lstStyle/>
          <a:p>
            <a:r>
              <a:rPr lang="en-US" dirty="0"/>
              <a:t>Non-EJ</a:t>
            </a:r>
          </a:p>
        </p:txBody>
      </p:sp>
    </p:spTree>
    <p:extLst>
      <p:ext uri="{BB962C8B-B14F-4D97-AF65-F5344CB8AC3E}">
        <p14:creationId xmlns:p14="http://schemas.microsoft.com/office/powerpoint/2010/main" val="310981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45FCFD-A55D-486D-9C69-2561B5ACF9AC}"/>
              </a:ext>
            </a:extLst>
          </p:cNvPr>
          <p:cNvPicPr>
            <a:picLocks noChangeAspect="1"/>
          </p:cNvPicPr>
          <p:nvPr/>
        </p:nvPicPr>
        <p:blipFill>
          <a:blip r:embed="rId3"/>
          <a:stretch>
            <a:fillRect/>
          </a:stretch>
        </p:blipFill>
        <p:spPr>
          <a:xfrm>
            <a:off x="2012414" y="1578743"/>
            <a:ext cx="8058211" cy="5234490"/>
          </a:xfrm>
          <a:prstGeom prst="rect">
            <a:avLst/>
          </a:prstGeom>
        </p:spPr>
      </p:pic>
      <p:sp>
        <p:nvSpPr>
          <p:cNvPr id="2" name="Title 1">
            <a:extLst>
              <a:ext uri="{FF2B5EF4-FFF2-40B4-BE49-F238E27FC236}">
                <a16:creationId xmlns:a16="http://schemas.microsoft.com/office/drawing/2014/main" id="{8699E12D-2C9C-45CB-BCBF-C9E50D36925A}"/>
              </a:ext>
            </a:extLst>
          </p:cNvPr>
          <p:cNvSpPr>
            <a:spLocks noGrp="1"/>
          </p:cNvSpPr>
          <p:nvPr>
            <p:ph type="title"/>
          </p:nvPr>
        </p:nvSpPr>
        <p:spPr/>
        <p:txBody>
          <a:bodyPr>
            <a:normAutofit/>
          </a:bodyPr>
          <a:lstStyle/>
          <a:p>
            <a:r>
              <a:rPr lang="en-US" sz="3200" dirty="0"/>
              <a:t>Total noncancer risk comparison of EJ and </a:t>
            </a:r>
            <a:br>
              <a:rPr lang="en-US" sz="3200" dirty="0"/>
            </a:br>
            <a:r>
              <a:rPr lang="en-US" sz="3200" dirty="0"/>
              <a:t>non-EJ designated tracts</a:t>
            </a:r>
          </a:p>
        </p:txBody>
      </p:sp>
      <p:cxnSp>
        <p:nvCxnSpPr>
          <p:cNvPr id="11" name="Straight Connector 10">
            <a:extLst>
              <a:ext uri="{FF2B5EF4-FFF2-40B4-BE49-F238E27FC236}">
                <a16:creationId xmlns:a16="http://schemas.microsoft.com/office/drawing/2014/main" id="{1D6AD6A4-9942-4C07-AC87-DE1F2B8C6675}"/>
              </a:ext>
            </a:extLst>
          </p:cNvPr>
          <p:cNvCxnSpPr>
            <a:cxnSpLocks/>
          </p:cNvCxnSpPr>
          <p:nvPr/>
        </p:nvCxnSpPr>
        <p:spPr>
          <a:xfrm flipV="1">
            <a:off x="2977116" y="1945759"/>
            <a:ext cx="0" cy="435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81B107-2D4F-41F1-ABD9-5B8C1E03090F}"/>
              </a:ext>
            </a:extLst>
          </p:cNvPr>
          <p:cNvCxnSpPr/>
          <p:nvPr/>
        </p:nvCxnSpPr>
        <p:spPr>
          <a:xfrm>
            <a:off x="2977116" y="1945758"/>
            <a:ext cx="370013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55F7E27-2F0A-4C72-8069-0DB82430A0D1}"/>
              </a:ext>
            </a:extLst>
          </p:cNvPr>
          <p:cNvCxnSpPr/>
          <p:nvPr/>
        </p:nvCxnSpPr>
        <p:spPr>
          <a:xfrm>
            <a:off x="6772569" y="1945758"/>
            <a:ext cx="0" cy="435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46F570-615D-4057-BDDD-E06490B41ECF}"/>
              </a:ext>
            </a:extLst>
          </p:cNvPr>
          <p:cNvCxnSpPr>
            <a:cxnSpLocks/>
          </p:cNvCxnSpPr>
          <p:nvPr/>
        </p:nvCxnSpPr>
        <p:spPr>
          <a:xfrm flipV="1">
            <a:off x="6677247" y="1935911"/>
            <a:ext cx="3349260" cy="9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6EAAE-D571-422F-AB10-8CA8ED159F6E}"/>
              </a:ext>
            </a:extLst>
          </p:cNvPr>
          <p:cNvCxnSpPr/>
          <p:nvPr/>
        </p:nvCxnSpPr>
        <p:spPr>
          <a:xfrm>
            <a:off x="10026507" y="1945758"/>
            <a:ext cx="0" cy="43593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D333DF4-5B40-4C2E-8D56-EB3ADF49A052}"/>
              </a:ext>
            </a:extLst>
          </p:cNvPr>
          <p:cNvSpPr txBox="1"/>
          <p:nvPr/>
        </p:nvSpPr>
        <p:spPr>
          <a:xfrm>
            <a:off x="4505178" y="1935911"/>
            <a:ext cx="370614" cy="369332"/>
          </a:xfrm>
          <a:prstGeom prst="rect">
            <a:avLst/>
          </a:prstGeom>
          <a:noFill/>
        </p:spPr>
        <p:txBody>
          <a:bodyPr wrap="none" rtlCol="0">
            <a:spAutoFit/>
          </a:bodyPr>
          <a:lstStyle/>
          <a:p>
            <a:r>
              <a:rPr lang="en-US" dirty="0"/>
              <a:t>EJ</a:t>
            </a:r>
          </a:p>
        </p:txBody>
      </p:sp>
      <p:sp>
        <p:nvSpPr>
          <p:cNvPr id="22" name="TextBox 21">
            <a:extLst>
              <a:ext uri="{FF2B5EF4-FFF2-40B4-BE49-F238E27FC236}">
                <a16:creationId xmlns:a16="http://schemas.microsoft.com/office/drawing/2014/main" id="{9D57522B-39AC-4E5E-9467-C90D6E87852C}"/>
              </a:ext>
            </a:extLst>
          </p:cNvPr>
          <p:cNvSpPr txBox="1"/>
          <p:nvPr/>
        </p:nvSpPr>
        <p:spPr>
          <a:xfrm>
            <a:off x="7742039" y="1940442"/>
            <a:ext cx="833883" cy="369332"/>
          </a:xfrm>
          <a:prstGeom prst="rect">
            <a:avLst/>
          </a:prstGeom>
          <a:noFill/>
        </p:spPr>
        <p:txBody>
          <a:bodyPr wrap="none" rtlCol="0">
            <a:spAutoFit/>
          </a:bodyPr>
          <a:lstStyle/>
          <a:p>
            <a:r>
              <a:rPr lang="en-US" dirty="0"/>
              <a:t>Non-EJ</a:t>
            </a:r>
          </a:p>
        </p:txBody>
      </p:sp>
      <p:cxnSp>
        <p:nvCxnSpPr>
          <p:cNvPr id="7" name="Straight Connector 6">
            <a:extLst>
              <a:ext uri="{FF2B5EF4-FFF2-40B4-BE49-F238E27FC236}">
                <a16:creationId xmlns:a16="http://schemas.microsoft.com/office/drawing/2014/main" id="{C5DFB351-2CE1-49BB-A1A2-DD92261905F0}"/>
              </a:ext>
            </a:extLst>
          </p:cNvPr>
          <p:cNvCxnSpPr>
            <a:cxnSpLocks/>
          </p:cNvCxnSpPr>
          <p:nvPr/>
        </p:nvCxnSpPr>
        <p:spPr>
          <a:xfrm>
            <a:off x="2977116" y="3802890"/>
            <a:ext cx="7049391"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C011EF2-CA46-418C-9FD9-FCCCA561B6A8}"/>
              </a:ext>
            </a:extLst>
          </p:cNvPr>
          <p:cNvPicPr>
            <a:picLocks noChangeAspect="1"/>
          </p:cNvPicPr>
          <p:nvPr/>
        </p:nvPicPr>
        <p:blipFill>
          <a:blip r:embed="rId4"/>
          <a:stretch>
            <a:fillRect/>
          </a:stretch>
        </p:blipFill>
        <p:spPr>
          <a:xfrm>
            <a:off x="10423197" y="2955806"/>
            <a:ext cx="1877731" cy="774259"/>
          </a:xfrm>
          <a:prstGeom prst="rect">
            <a:avLst/>
          </a:prstGeom>
        </p:spPr>
      </p:pic>
      <p:cxnSp>
        <p:nvCxnSpPr>
          <p:cNvPr id="10" name="Straight Arrow Connector 9">
            <a:extLst>
              <a:ext uri="{FF2B5EF4-FFF2-40B4-BE49-F238E27FC236}">
                <a16:creationId xmlns:a16="http://schemas.microsoft.com/office/drawing/2014/main" id="{6AA35AF8-9B37-43DA-99C2-3F80552D877E}"/>
              </a:ext>
            </a:extLst>
          </p:cNvPr>
          <p:cNvCxnSpPr>
            <a:cxnSpLocks/>
          </p:cNvCxnSpPr>
          <p:nvPr/>
        </p:nvCxnSpPr>
        <p:spPr>
          <a:xfrm flipH="1">
            <a:off x="10045972" y="3342936"/>
            <a:ext cx="472518" cy="459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21F7DD7-9BB3-4242-B9BA-29F3D9D61E1C}"/>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AFAF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139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04DF8-DF30-434B-AB67-C6565586D7E0}"/>
              </a:ext>
            </a:extLst>
          </p:cNvPr>
          <p:cNvPicPr>
            <a:picLocks noChangeAspect="1"/>
          </p:cNvPicPr>
          <p:nvPr/>
        </p:nvPicPr>
        <p:blipFill>
          <a:blip r:embed="rId3"/>
          <a:stretch>
            <a:fillRect/>
          </a:stretch>
        </p:blipFill>
        <p:spPr>
          <a:xfrm>
            <a:off x="2003107" y="1622425"/>
            <a:ext cx="7969222" cy="5187721"/>
          </a:xfrm>
          <a:prstGeom prst="rect">
            <a:avLst/>
          </a:prstGeom>
        </p:spPr>
      </p:pic>
      <p:sp>
        <p:nvSpPr>
          <p:cNvPr id="2" name="Title 1">
            <a:extLst>
              <a:ext uri="{FF2B5EF4-FFF2-40B4-BE49-F238E27FC236}">
                <a16:creationId xmlns:a16="http://schemas.microsoft.com/office/drawing/2014/main" id="{8699E12D-2C9C-45CB-BCBF-C9E50D36925A}"/>
              </a:ext>
            </a:extLst>
          </p:cNvPr>
          <p:cNvSpPr>
            <a:spLocks noGrp="1"/>
          </p:cNvSpPr>
          <p:nvPr>
            <p:ph type="title"/>
          </p:nvPr>
        </p:nvSpPr>
        <p:spPr/>
        <p:txBody>
          <a:bodyPr>
            <a:normAutofit/>
          </a:bodyPr>
          <a:lstStyle/>
          <a:p>
            <a:r>
              <a:rPr lang="en-US" sz="3200" dirty="0"/>
              <a:t>HERC noncancer risk comparison of EJ and non-EJ designated tracts</a:t>
            </a:r>
          </a:p>
        </p:txBody>
      </p:sp>
      <p:cxnSp>
        <p:nvCxnSpPr>
          <p:cNvPr id="11" name="Straight Connector 10">
            <a:extLst>
              <a:ext uri="{FF2B5EF4-FFF2-40B4-BE49-F238E27FC236}">
                <a16:creationId xmlns:a16="http://schemas.microsoft.com/office/drawing/2014/main" id="{1D6AD6A4-9942-4C07-AC87-DE1F2B8C6675}"/>
              </a:ext>
            </a:extLst>
          </p:cNvPr>
          <p:cNvCxnSpPr>
            <a:cxnSpLocks/>
          </p:cNvCxnSpPr>
          <p:nvPr/>
        </p:nvCxnSpPr>
        <p:spPr>
          <a:xfrm flipV="1">
            <a:off x="2977116" y="1945759"/>
            <a:ext cx="0" cy="435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81B107-2D4F-41F1-ABD9-5B8C1E03090F}"/>
              </a:ext>
            </a:extLst>
          </p:cNvPr>
          <p:cNvCxnSpPr/>
          <p:nvPr/>
        </p:nvCxnSpPr>
        <p:spPr>
          <a:xfrm>
            <a:off x="2977116" y="1945758"/>
            <a:ext cx="370013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55F7E27-2F0A-4C72-8069-0DB82430A0D1}"/>
              </a:ext>
            </a:extLst>
          </p:cNvPr>
          <p:cNvCxnSpPr/>
          <p:nvPr/>
        </p:nvCxnSpPr>
        <p:spPr>
          <a:xfrm>
            <a:off x="6740295" y="1945758"/>
            <a:ext cx="0" cy="435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46F570-615D-4057-BDDD-E06490B41ECF}"/>
              </a:ext>
            </a:extLst>
          </p:cNvPr>
          <p:cNvCxnSpPr>
            <a:cxnSpLocks/>
          </p:cNvCxnSpPr>
          <p:nvPr/>
        </p:nvCxnSpPr>
        <p:spPr>
          <a:xfrm>
            <a:off x="6677247" y="1945759"/>
            <a:ext cx="32416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6EAAE-D571-422F-AB10-8CA8ED159F6E}"/>
              </a:ext>
            </a:extLst>
          </p:cNvPr>
          <p:cNvCxnSpPr/>
          <p:nvPr/>
        </p:nvCxnSpPr>
        <p:spPr>
          <a:xfrm>
            <a:off x="9918927" y="1945758"/>
            <a:ext cx="0" cy="43593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D333DF4-5B40-4C2E-8D56-EB3ADF49A052}"/>
              </a:ext>
            </a:extLst>
          </p:cNvPr>
          <p:cNvSpPr txBox="1"/>
          <p:nvPr/>
        </p:nvSpPr>
        <p:spPr>
          <a:xfrm>
            <a:off x="4505178" y="1935911"/>
            <a:ext cx="370614" cy="369332"/>
          </a:xfrm>
          <a:prstGeom prst="rect">
            <a:avLst/>
          </a:prstGeom>
          <a:noFill/>
        </p:spPr>
        <p:txBody>
          <a:bodyPr wrap="none" rtlCol="0">
            <a:spAutoFit/>
          </a:bodyPr>
          <a:lstStyle/>
          <a:p>
            <a:r>
              <a:rPr lang="en-US" dirty="0"/>
              <a:t>EJ</a:t>
            </a:r>
          </a:p>
        </p:txBody>
      </p:sp>
      <p:sp>
        <p:nvSpPr>
          <p:cNvPr id="22" name="TextBox 21">
            <a:extLst>
              <a:ext uri="{FF2B5EF4-FFF2-40B4-BE49-F238E27FC236}">
                <a16:creationId xmlns:a16="http://schemas.microsoft.com/office/drawing/2014/main" id="{9D57522B-39AC-4E5E-9467-C90D6E87852C}"/>
              </a:ext>
            </a:extLst>
          </p:cNvPr>
          <p:cNvSpPr txBox="1"/>
          <p:nvPr/>
        </p:nvSpPr>
        <p:spPr>
          <a:xfrm>
            <a:off x="7742039" y="1940442"/>
            <a:ext cx="833883" cy="369332"/>
          </a:xfrm>
          <a:prstGeom prst="rect">
            <a:avLst/>
          </a:prstGeom>
          <a:noFill/>
        </p:spPr>
        <p:txBody>
          <a:bodyPr wrap="none" rtlCol="0">
            <a:spAutoFit/>
          </a:bodyPr>
          <a:lstStyle/>
          <a:p>
            <a:r>
              <a:rPr lang="en-US" dirty="0"/>
              <a:t>Non-EJ</a:t>
            </a:r>
          </a:p>
        </p:txBody>
      </p:sp>
    </p:spTree>
    <p:extLst>
      <p:ext uri="{BB962C8B-B14F-4D97-AF65-F5344CB8AC3E}">
        <p14:creationId xmlns:p14="http://schemas.microsoft.com/office/powerpoint/2010/main" val="1773308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9C1A-3432-4F4F-BE56-1DC00B5DA917}"/>
              </a:ext>
            </a:extLst>
          </p:cNvPr>
          <p:cNvSpPr>
            <a:spLocks noGrp="1"/>
          </p:cNvSpPr>
          <p:nvPr>
            <p:ph type="title"/>
          </p:nvPr>
        </p:nvSpPr>
        <p:spPr>
          <a:xfrm>
            <a:off x="838199" y="114868"/>
            <a:ext cx="10053587" cy="1325563"/>
          </a:xfrm>
        </p:spPr>
        <p:txBody>
          <a:bodyPr>
            <a:normAutofit/>
          </a:bodyPr>
          <a:lstStyle/>
          <a:p>
            <a:r>
              <a:rPr lang="en-US">
                <a:latin typeface="Segoe UI Semilight" panose="020B0402040204020203" pitchFamily="34" charset="0"/>
                <a:cs typeface="Segoe UI Semilight" panose="020B0402040204020203" pitchFamily="34" charset="0"/>
              </a:rPr>
              <a:t>Conclusions</a:t>
            </a:r>
          </a:p>
        </p:txBody>
      </p:sp>
      <p:sp>
        <p:nvSpPr>
          <p:cNvPr id="4" name="Content Placeholder 3">
            <a:extLst>
              <a:ext uri="{FF2B5EF4-FFF2-40B4-BE49-F238E27FC236}">
                <a16:creationId xmlns:a16="http://schemas.microsoft.com/office/drawing/2014/main" id="{DA33C5D4-1D43-451F-AD25-2FEC9712EDCC}"/>
              </a:ext>
            </a:extLst>
          </p:cNvPr>
          <p:cNvSpPr>
            <a:spLocks noGrp="1"/>
          </p:cNvSpPr>
          <p:nvPr>
            <p:ph sz="quarter" idx="13"/>
          </p:nvPr>
        </p:nvSpPr>
        <p:spPr>
          <a:xfrm>
            <a:off x="820947" y="2222205"/>
            <a:ext cx="10515600" cy="2873669"/>
          </a:xfrm>
        </p:spPr>
        <p:txBody>
          <a:bodyPr>
            <a:normAutofit fontScale="85000" lnSpcReduction="20000"/>
          </a:bodyPr>
          <a:lstStyle/>
          <a:p>
            <a:pPr marL="514350" indent="-514350">
              <a:buFont typeface="+mj-lt"/>
              <a:buAutoNum type="arabicPeriod"/>
            </a:pPr>
            <a:r>
              <a:rPr lang="en-US"/>
              <a:t>The cancer and non-cancer risks from HERC emissions by themselves are well below Minnesota Department of Health incremental risk thresholds</a:t>
            </a:r>
          </a:p>
          <a:p>
            <a:pPr marL="514350" indent="-514350">
              <a:buFont typeface="+mj-lt"/>
              <a:buAutoNum type="arabicPeriod"/>
            </a:pPr>
            <a:r>
              <a:rPr lang="en-US"/>
              <a:t>Emissions from mobile and non–point sources pose much higher risks to human health than emissions from HERC </a:t>
            </a:r>
          </a:p>
          <a:p>
            <a:pPr marL="514350" indent="-514350">
              <a:buFont typeface="+mj-lt"/>
              <a:buAutoNum type="arabicPeriod"/>
            </a:pPr>
            <a:r>
              <a:rPr lang="en-US"/>
              <a:t>HERC is not likely to cause more harmful cancer or non-</a:t>
            </a:r>
            <a:br>
              <a:rPr lang="en-US"/>
            </a:br>
            <a:r>
              <a:rPr lang="en-US"/>
              <a:t>cancer health effects in one part of the community than another </a:t>
            </a:r>
            <a:br>
              <a:rPr lang="en-US"/>
            </a:br>
            <a:r>
              <a:rPr lang="en-US"/>
              <a:t>(equally low impact on surrounding communities) </a:t>
            </a:r>
          </a:p>
          <a:p>
            <a:pPr marL="514350" indent="-514350">
              <a:buFont typeface="+mj-lt"/>
              <a:buAutoNum type="arabicPeriod"/>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095631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6CB0-F001-4A08-B15F-25764EC6131A}"/>
              </a:ext>
            </a:extLst>
          </p:cNvPr>
          <p:cNvSpPr>
            <a:spLocks noGrp="1"/>
          </p:cNvSpPr>
          <p:nvPr>
            <p:ph type="title"/>
          </p:nvPr>
        </p:nvSpPr>
        <p:spPr>
          <a:xfrm>
            <a:off x="838199" y="83695"/>
            <a:ext cx="10053587" cy="1325563"/>
          </a:xfrm>
        </p:spPr>
        <p:txBody>
          <a:bodyPr/>
          <a:lstStyle/>
          <a:p>
            <a:r>
              <a:rPr lang="en-US"/>
              <a:t>References</a:t>
            </a:r>
          </a:p>
        </p:txBody>
      </p:sp>
      <p:sp>
        <p:nvSpPr>
          <p:cNvPr id="3" name="Content Placeholder 2">
            <a:extLst>
              <a:ext uri="{FF2B5EF4-FFF2-40B4-BE49-F238E27FC236}">
                <a16:creationId xmlns:a16="http://schemas.microsoft.com/office/drawing/2014/main" id="{3F2585E0-A0AF-4156-8EAD-008604F9BFAD}"/>
              </a:ext>
            </a:extLst>
          </p:cNvPr>
          <p:cNvSpPr>
            <a:spLocks noGrp="1"/>
          </p:cNvSpPr>
          <p:nvPr>
            <p:ph sz="quarter" idx="13"/>
          </p:nvPr>
        </p:nvSpPr>
        <p:spPr>
          <a:xfrm>
            <a:off x="155863" y="1838325"/>
            <a:ext cx="11907981" cy="4904807"/>
          </a:xfrm>
        </p:spPr>
        <p:txBody>
          <a:bodyPr>
            <a:noAutofit/>
          </a:bodyPr>
          <a:lstStyle/>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MDH. 2018. Brief Update on Cancer Occurrence in East Metro Communities.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https://www.health.state.mn.us/data/mcrs/docs/rpteastmetro.pdf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Minneapolis Health Department. 2016. Air Quality in Minneapolis: A Neighborhood Approach – Executive Summary. Minneapolis Health Department.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https://www2.minneapolismn.gov/media/content-assets/www2-documents/government/Air-Quality-Study-Executive-Summary.pdf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2003. Air Toxics Monitoring in the Twin Cities Metropolitan Area. Preliminary Report.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https://www.pca.state.mn.us/sites/default/files/lr-airtoxmonitoring-1sy03.pdf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2003. Personal exposure to PM</a:t>
            </a:r>
            <a:r>
              <a:rPr lang="en-US" sz="1500" baseline="-25000">
                <a:effectLst/>
                <a:latin typeface="Calibri" panose="020F0502020204030204" pitchFamily="34" charset="0"/>
                <a:ea typeface="Calibri" panose="020F0502020204030204" pitchFamily="34" charset="0"/>
                <a:cs typeface="Times New Roman" panose="02020603050405020304" pitchFamily="18" charset="0"/>
              </a:rPr>
              <a:t>2.5</a:t>
            </a:r>
            <a:r>
              <a:rPr lang="en-US" sz="1500">
                <a:effectLst/>
                <a:latin typeface="Calibri" panose="020F0502020204030204" pitchFamily="34" charset="0"/>
                <a:ea typeface="Calibri" panose="020F0502020204030204" pitchFamily="34" charset="0"/>
                <a:cs typeface="Times New Roman" panose="02020603050405020304" pitchFamily="18" charset="0"/>
              </a:rPr>
              <a:t> in Minneapolis-St. Paul.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https://www.pca.state.mn.us/sites/default/files/environmentalbulletin-0803.pdf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2016. 2013-2015 Community Air Monitoring Project Final Report.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https://www.pca.state.mn.us/sites/default/files/aq8-35.pdf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2017. MNRISKS: Minnesota Statewide Screening of Human Health Risks from Air Pollution.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https://www.pca.state.mn.us/sites/default/files/aq9-29.pdf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2021. 2022 Annual Air Monitoring Network Plan for Minnesota.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https://www.pca.state.mn.us/sites/default/files/aq10-20a.pdf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Neighborhood Sources.</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www.pca.state.mn.us/air/neighborhood-sources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MPCA. Sources of air pollution.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www.pca.state.mn.us/air/sources-air-pollution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USEPA. 2016. Technical Guidance for Assessing Environmental Justice in Regulatory Analysis. </a:t>
            </a:r>
            <a:br>
              <a:rPr lang="en-US" sz="1500">
                <a:effectLst/>
                <a:latin typeface="Calibri" panose="020F0502020204030204" pitchFamily="34" charset="0"/>
                <a:ea typeface="Calibri" panose="020F0502020204030204" pitchFamily="34" charset="0"/>
                <a:cs typeface="Times New Roman" panose="02020603050405020304" pitchFamily="18" charset="0"/>
              </a:rPr>
            </a:b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https://www.epa.gov/sites/default/files/2016-06/documents/ejtg_5_6_16_v5.1.pdf</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egoe UI" panose="020B0502040204020203" pitchFamily="34" charset="0"/>
              <a:buChar char="‒"/>
              <a:tabLst>
                <a:tab pos="457200" algn="l"/>
              </a:tabLst>
            </a:pPr>
            <a:r>
              <a:rPr lang="en-US" sz="1500">
                <a:effectLst/>
                <a:latin typeface="Calibri" panose="020F0502020204030204" pitchFamily="34" charset="0"/>
                <a:ea typeface="Calibri" panose="020F0502020204030204" pitchFamily="34" charset="0"/>
                <a:cs typeface="Times New Roman" panose="02020603050405020304" pitchFamily="18" charset="0"/>
              </a:rPr>
              <a:t>USEPA. 2021. Conducting a Human Health Risk. </a:t>
            </a:r>
            <a:r>
              <a:rPr lang="en-US" sz="1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www.epa.gov/risk/conducting-human-health-risk-assessment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180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59332B-121C-9472-3B4B-DD2695FB5E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82216"/>
            <a:ext cx="5486400" cy="3246784"/>
          </a:xfrm>
          <a:prstGeom prst="rect">
            <a:avLst/>
          </a:prstGeom>
        </p:spPr>
      </p:pic>
      <p:pic>
        <p:nvPicPr>
          <p:cNvPr id="11" name="Picture 10">
            <a:extLst>
              <a:ext uri="{FF2B5EF4-FFF2-40B4-BE49-F238E27FC236}">
                <a16:creationId xmlns:a16="http://schemas.microsoft.com/office/drawing/2014/main" id="{34E2A46E-862A-F6E7-B6FA-60E033B0C9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2448" y="3517750"/>
            <a:ext cx="4923951" cy="3158033"/>
          </a:xfrm>
          <a:prstGeom prst="rect">
            <a:avLst/>
          </a:prstGeom>
        </p:spPr>
      </p:pic>
      <p:sp>
        <p:nvSpPr>
          <p:cNvPr id="12" name="Content Placeholder 4">
            <a:extLst>
              <a:ext uri="{FF2B5EF4-FFF2-40B4-BE49-F238E27FC236}">
                <a16:creationId xmlns:a16="http://schemas.microsoft.com/office/drawing/2014/main" id="{4EAFAB00-2FC5-BCC0-EE76-360CEC2D8596}"/>
              </a:ext>
            </a:extLst>
          </p:cNvPr>
          <p:cNvSpPr txBox="1">
            <a:spLocks/>
          </p:cNvSpPr>
          <p:nvPr/>
        </p:nvSpPr>
        <p:spPr>
          <a:xfrm>
            <a:off x="5795862" y="3905026"/>
            <a:ext cx="5983762" cy="2022438"/>
          </a:xfrm>
          <a:prstGeom prst="rect">
            <a:avLst/>
          </a:prstGeom>
        </p:spPr>
        <p:txBody>
          <a:bodyPr>
            <a:normAutofit fontScale="77500" lnSpcReduction="20000"/>
          </a:bodyPr>
          <a:lst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Symbol" panose="05050102010706020507" pitchFamily="18" charset="2"/>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U.S. EPA defines risk as the “chance of harmful effects to human health or to ecological systems”</a:t>
            </a:r>
          </a:p>
          <a:p>
            <a:r>
              <a:rPr lang="en-US" b="1" dirty="0"/>
              <a:t>Risk assessment</a:t>
            </a:r>
            <a:r>
              <a:rPr lang="en-US" dirty="0"/>
              <a:t> estimates people’s increased risk of health problems as a result of breathing or ingesting a pollutant</a:t>
            </a:r>
            <a:endParaRPr lang="en-US" b="1" dirty="0"/>
          </a:p>
        </p:txBody>
      </p:sp>
      <p:pic>
        <p:nvPicPr>
          <p:cNvPr id="14" name="Picture 13">
            <a:extLst>
              <a:ext uri="{FF2B5EF4-FFF2-40B4-BE49-F238E27FC236}">
                <a16:creationId xmlns:a16="http://schemas.microsoft.com/office/drawing/2014/main" id="{02004D70-1D87-04C1-EEC1-0B6236E209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4069" y="80210"/>
            <a:ext cx="4923951" cy="3326994"/>
          </a:xfrm>
          <a:prstGeom prst="rect">
            <a:avLst/>
          </a:prstGeom>
        </p:spPr>
      </p:pic>
    </p:spTree>
    <p:extLst>
      <p:ext uri="{BB962C8B-B14F-4D97-AF65-F5344CB8AC3E}">
        <p14:creationId xmlns:p14="http://schemas.microsoft.com/office/powerpoint/2010/main" val="337671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08E507-90AB-45C1-BB8A-DAEE2ED4FA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2599" y="1595597"/>
            <a:ext cx="7562818" cy="4824805"/>
          </a:xfrm>
          <a:prstGeom prst="rect">
            <a:avLst/>
          </a:prstGeom>
        </p:spPr>
      </p:pic>
      <p:sp>
        <p:nvSpPr>
          <p:cNvPr id="7" name="Title 6">
            <a:extLst>
              <a:ext uri="{FF2B5EF4-FFF2-40B4-BE49-F238E27FC236}">
                <a16:creationId xmlns:a16="http://schemas.microsoft.com/office/drawing/2014/main" id="{4A22422A-7ACA-4C5C-9421-3A2E1C373FE3}"/>
              </a:ext>
            </a:extLst>
          </p:cNvPr>
          <p:cNvSpPr>
            <a:spLocks noGrp="1"/>
          </p:cNvSpPr>
          <p:nvPr>
            <p:ph type="title"/>
          </p:nvPr>
        </p:nvSpPr>
        <p:spPr/>
        <p:txBody>
          <a:bodyPr/>
          <a:lstStyle/>
          <a:p>
            <a:r>
              <a:rPr lang="en-US" dirty="0"/>
              <a:t>Emissions come from “sources”</a:t>
            </a:r>
            <a:endParaRPr lang="en-US" sz="2800" i="1" dirty="0"/>
          </a:p>
        </p:txBody>
      </p:sp>
      <p:sp>
        <p:nvSpPr>
          <p:cNvPr id="26" name="Rectangle 25">
            <a:extLst>
              <a:ext uri="{FF2B5EF4-FFF2-40B4-BE49-F238E27FC236}">
                <a16:creationId xmlns:a16="http://schemas.microsoft.com/office/drawing/2014/main" id="{C0780DA3-8C11-4FC3-A2CA-06991AA44A4F}"/>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F3E0F4-259A-4120-BA5E-0AEB286F5EFD}"/>
              </a:ext>
            </a:extLst>
          </p:cNvPr>
          <p:cNvSpPr txBox="1"/>
          <p:nvPr/>
        </p:nvSpPr>
        <p:spPr>
          <a:xfrm>
            <a:off x="9356651" y="6475884"/>
            <a:ext cx="2720636" cy="230832"/>
          </a:xfrm>
          <a:prstGeom prst="rect">
            <a:avLst/>
          </a:prstGeom>
          <a:noFill/>
        </p:spPr>
        <p:txBody>
          <a:bodyPr wrap="square" rtlCol="0">
            <a:spAutoFit/>
          </a:bodyPr>
          <a:lstStyle/>
          <a:p>
            <a:r>
              <a:rPr lang="en-US" sz="900" i="1" err="1">
                <a:latin typeface="Segoe UI" panose="020B0502040204020203" pitchFamily="34" charset="0"/>
                <a:cs typeface="Segoe UI" panose="020B0502040204020203" pitchFamily="34" charset="0"/>
              </a:rPr>
              <a:t>www.pca.state.mn.us</a:t>
            </a:r>
            <a:r>
              <a:rPr lang="en-US" sz="900" i="1">
                <a:latin typeface="Segoe UI" panose="020B0502040204020203" pitchFamily="34" charset="0"/>
                <a:cs typeface="Segoe UI" panose="020B0502040204020203" pitchFamily="34" charset="0"/>
              </a:rPr>
              <a:t>/air/neighborhood-sources</a:t>
            </a:r>
          </a:p>
        </p:txBody>
      </p:sp>
    </p:spTree>
    <p:extLst>
      <p:ext uri="{BB962C8B-B14F-4D97-AF65-F5344CB8AC3E}">
        <p14:creationId xmlns:p14="http://schemas.microsoft.com/office/powerpoint/2010/main" val="291468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02AC0F-C6DF-403C-B7A0-7C10D822A1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7449" y="1971696"/>
            <a:ext cx="5244407" cy="4619604"/>
          </a:xfrm>
          <a:prstGeom prst="rect">
            <a:avLst/>
          </a:prstGeom>
        </p:spPr>
      </p:pic>
      <p:pic>
        <p:nvPicPr>
          <p:cNvPr id="16" name="Picture 15">
            <a:extLst>
              <a:ext uri="{FF2B5EF4-FFF2-40B4-BE49-F238E27FC236}">
                <a16:creationId xmlns:a16="http://schemas.microsoft.com/office/drawing/2014/main" id="{1CBFB296-93A8-457B-83E0-F270B96C43BB}"/>
              </a:ext>
            </a:extLst>
          </p:cNvPr>
          <p:cNvPicPr>
            <a:picLocks noChangeAspect="1"/>
          </p:cNvPicPr>
          <p:nvPr/>
        </p:nvPicPr>
        <p:blipFill>
          <a:blip r:embed="rId4"/>
          <a:stretch>
            <a:fillRect/>
          </a:stretch>
        </p:blipFill>
        <p:spPr>
          <a:xfrm>
            <a:off x="217295" y="2595813"/>
            <a:ext cx="5813195" cy="2581517"/>
          </a:xfrm>
          <a:prstGeom prst="rect">
            <a:avLst/>
          </a:prstGeom>
        </p:spPr>
      </p:pic>
      <p:sp>
        <p:nvSpPr>
          <p:cNvPr id="7" name="Title 6">
            <a:extLst>
              <a:ext uri="{FF2B5EF4-FFF2-40B4-BE49-F238E27FC236}">
                <a16:creationId xmlns:a16="http://schemas.microsoft.com/office/drawing/2014/main" id="{4A22422A-7ACA-4C5C-9421-3A2E1C373FE3}"/>
              </a:ext>
            </a:extLst>
          </p:cNvPr>
          <p:cNvSpPr>
            <a:spLocks noGrp="1"/>
          </p:cNvSpPr>
          <p:nvPr>
            <p:ph type="title"/>
          </p:nvPr>
        </p:nvSpPr>
        <p:spPr/>
        <p:txBody>
          <a:bodyPr>
            <a:normAutofit/>
          </a:bodyPr>
          <a:lstStyle/>
          <a:p>
            <a:r>
              <a:rPr lang="en-US" sz="3600"/>
              <a:t>Minnesota and Hennepin County </a:t>
            </a:r>
            <a:br>
              <a:rPr lang="en-US" sz="3600"/>
            </a:br>
            <a:r>
              <a:rPr lang="en-US" sz="3600"/>
              <a:t>emissions by source</a:t>
            </a:r>
            <a:endParaRPr lang="en-US" sz="3600" i="1"/>
          </a:p>
        </p:txBody>
      </p:sp>
      <p:sp>
        <p:nvSpPr>
          <p:cNvPr id="6" name="TextBox 5">
            <a:extLst>
              <a:ext uri="{FF2B5EF4-FFF2-40B4-BE49-F238E27FC236}">
                <a16:creationId xmlns:a16="http://schemas.microsoft.com/office/drawing/2014/main" id="{DECE4CDD-037A-4565-98E7-7E3779606D5D}"/>
              </a:ext>
            </a:extLst>
          </p:cNvPr>
          <p:cNvSpPr txBox="1"/>
          <p:nvPr/>
        </p:nvSpPr>
        <p:spPr>
          <a:xfrm>
            <a:off x="370485" y="6472128"/>
            <a:ext cx="2484976" cy="230832"/>
          </a:xfrm>
          <a:prstGeom prst="rect">
            <a:avLst/>
          </a:prstGeom>
          <a:noFill/>
        </p:spPr>
        <p:txBody>
          <a:bodyPr wrap="none" rtlCol="0">
            <a:spAutoFit/>
          </a:bodyPr>
          <a:lstStyle/>
          <a:p>
            <a:r>
              <a:rPr lang="en-US" sz="900" i="1">
                <a:latin typeface="Segoe UI" panose="020B0502040204020203" pitchFamily="34" charset="0"/>
                <a:cs typeface="Segoe UI" panose="020B0502040204020203" pitchFamily="34" charset="0"/>
              </a:rPr>
              <a:t>www.pca.state.mn.us/air/sources-air-pollution</a:t>
            </a:r>
          </a:p>
        </p:txBody>
      </p:sp>
      <p:sp>
        <p:nvSpPr>
          <p:cNvPr id="5" name="TextBox 4">
            <a:extLst>
              <a:ext uri="{FF2B5EF4-FFF2-40B4-BE49-F238E27FC236}">
                <a16:creationId xmlns:a16="http://schemas.microsoft.com/office/drawing/2014/main" id="{D0772FF5-6021-4276-8A14-88F3F724612A}"/>
              </a:ext>
            </a:extLst>
          </p:cNvPr>
          <p:cNvSpPr txBox="1"/>
          <p:nvPr/>
        </p:nvSpPr>
        <p:spPr>
          <a:xfrm>
            <a:off x="534161" y="2080652"/>
            <a:ext cx="4921069" cy="369332"/>
          </a:xfrm>
          <a:prstGeom prst="rect">
            <a:avLst/>
          </a:prstGeom>
          <a:noFill/>
        </p:spPr>
        <p:txBody>
          <a:bodyPr wrap="square" rtlCol="0">
            <a:spAutoFit/>
          </a:bodyPr>
          <a:lstStyle/>
          <a:p>
            <a:r>
              <a:rPr lang="en-US">
                <a:solidFill>
                  <a:schemeClr val="bg1">
                    <a:lumMod val="10000"/>
                  </a:schemeClr>
                </a:solidFill>
                <a:latin typeface="Segoe UI" panose="020B0502040204020203" pitchFamily="34" charset="0"/>
                <a:cs typeface="Segoe UI" panose="020B0502040204020203" pitchFamily="34" charset="0"/>
              </a:rPr>
              <a:t>Emission-source percentages for entire state</a:t>
            </a:r>
          </a:p>
        </p:txBody>
      </p:sp>
      <p:sp>
        <p:nvSpPr>
          <p:cNvPr id="9" name="TextBox 8">
            <a:extLst>
              <a:ext uri="{FF2B5EF4-FFF2-40B4-BE49-F238E27FC236}">
                <a16:creationId xmlns:a16="http://schemas.microsoft.com/office/drawing/2014/main" id="{9C61F3FE-639E-44A9-B695-2E6FF0098A89}"/>
              </a:ext>
            </a:extLst>
          </p:cNvPr>
          <p:cNvSpPr txBox="1"/>
          <p:nvPr/>
        </p:nvSpPr>
        <p:spPr>
          <a:xfrm>
            <a:off x="6159328" y="5562049"/>
            <a:ext cx="2484976" cy="646331"/>
          </a:xfrm>
          <a:prstGeom prst="rect">
            <a:avLst/>
          </a:prstGeom>
          <a:noFill/>
        </p:spPr>
        <p:txBody>
          <a:bodyPr wrap="square" rtlCol="0">
            <a:spAutoFit/>
          </a:bodyPr>
          <a:lstStyle/>
          <a:p>
            <a:r>
              <a:rPr lang="en-US">
                <a:solidFill>
                  <a:schemeClr val="bg1">
                    <a:lumMod val="10000"/>
                  </a:schemeClr>
                </a:solidFill>
                <a:latin typeface="Segoe UI" panose="020B0502040204020203" pitchFamily="34" charset="0"/>
                <a:cs typeface="Segoe UI" panose="020B0502040204020203" pitchFamily="34" charset="0"/>
              </a:rPr>
              <a:t>Percentages for Hennepin County</a:t>
            </a:r>
          </a:p>
        </p:txBody>
      </p:sp>
      <p:sp>
        <p:nvSpPr>
          <p:cNvPr id="10" name="Rectangle 9">
            <a:extLst>
              <a:ext uri="{FF2B5EF4-FFF2-40B4-BE49-F238E27FC236}">
                <a16:creationId xmlns:a16="http://schemas.microsoft.com/office/drawing/2014/main" id="{4C29F9C8-C748-46CD-8F40-48BFA9E673AC}"/>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A894E8-23B0-48FC-A864-7AB08545D3E3}"/>
              </a:ext>
            </a:extLst>
          </p:cNvPr>
          <p:cNvSpPr txBox="1"/>
          <p:nvPr/>
        </p:nvSpPr>
        <p:spPr>
          <a:xfrm>
            <a:off x="8644304" y="6475884"/>
            <a:ext cx="3432983" cy="230832"/>
          </a:xfrm>
          <a:prstGeom prst="rect">
            <a:avLst/>
          </a:prstGeom>
          <a:noFill/>
        </p:spPr>
        <p:txBody>
          <a:bodyPr wrap="square" rtlCol="0">
            <a:spAutoFit/>
          </a:bodyPr>
          <a:lstStyle/>
          <a:p>
            <a:r>
              <a:rPr lang="en-US" sz="900" i="1">
                <a:latin typeface="Segoe UI" panose="020B0502040204020203" pitchFamily="34" charset="0"/>
                <a:cs typeface="Segoe UI" panose="020B0502040204020203" pitchFamily="34" charset="0"/>
              </a:rPr>
              <a:t>www.pca.state.mn.us/air/statewide-and-county-air-emissions</a:t>
            </a:r>
          </a:p>
        </p:txBody>
      </p:sp>
    </p:spTree>
    <p:extLst>
      <p:ext uri="{BB962C8B-B14F-4D97-AF65-F5344CB8AC3E}">
        <p14:creationId xmlns:p14="http://schemas.microsoft.com/office/powerpoint/2010/main" val="66865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820017-9708-4E58-959A-30B457626045}"/>
              </a:ext>
            </a:extLst>
          </p:cNvPr>
          <p:cNvSpPr>
            <a:spLocks noGrp="1"/>
          </p:cNvSpPr>
          <p:nvPr>
            <p:ph type="title"/>
          </p:nvPr>
        </p:nvSpPr>
        <p:spPr/>
        <p:txBody>
          <a:bodyPr/>
          <a:lstStyle/>
          <a:p>
            <a:r>
              <a:rPr lang="en-US"/>
              <a:t>The four steps of risk assessment</a:t>
            </a:r>
          </a:p>
        </p:txBody>
      </p:sp>
      <p:sp>
        <p:nvSpPr>
          <p:cNvPr id="5" name="TextBox 4">
            <a:extLst>
              <a:ext uri="{FF2B5EF4-FFF2-40B4-BE49-F238E27FC236}">
                <a16:creationId xmlns:a16="http://schemas.microsoft.com/office/drawing/2014/main" id="{DAC27963-84B2-42D2-A4EF-DA8786A1E76B}"/>
              </a:ext>
            </a:extLst>
          </p:cNvPr>
          <p:cNvSpPr txBox="1"/>
          <p:nvPr/>
        </p:nvSpPr>
        <p:spPr>
          <a:xfrm>
            <a:off x="8855764" y="6512300"/>
            <a:ext cx="321674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113C66"/>
                </a:solidFill>
                <a:effectLst/>
                <a:uLnTx/>
                <a:uFillTx/>
                <a:latin typeface="Segoe UI" panose="020B0502040204020203" pitchFamily="34" charset="0"/>
                <a:ea typeface="+mn-ea"/>
                <a:cs typeface="Segoe UI" panose="020B0502040204020203" pitchFamily="34" charset="0"/>
              </a:rPr>
              <a:t>www.epa.gov/risk/conducting-human-health-risk-assessment</a:t>
            </a:r>
          </a:p>
        </p:txBody>
      </p:sp>
      <p:sp>
        <p:nvSpPr>
          <p:cNvPr id="6" name="Rectangle 5">
            <a:extLst>
              <a:ext uri="{FF2B5EF4-FFF2-40B4-BE49-F238E27FC236}">
                <a16:creationId xmlns:a16="http://schemas.microsoft.com/office/drawing/2014/main" id="{0C3656B8-967C-4E15-9B06-310DD9F1BF89}"/>
              </a:ext>
            </a:extLst>
          </p:cNvPr>
          <p:cNvSpPr/>
          <p:nvPr/>
        </p:nvSpPr>
        <p:spPr>
          <a:xfrm>
            <a:off x="10791825" y="5857875"/>
            <a:ext cx="714375" cy="7334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AFA"/>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F5C012E-8A25-914E-BC8F-B03BF0C087AF}"/>
              </a:ext>
            </a:extLst>
          </p:cNvPr>
          <p:cNvSpPr/>
          <p:nvPr/>
        </p:nvSpPr>
        <p:spPr>
          <a:xfrm>
            <a:off x="680484" y="2218660"/>
            <a:ext cx="2743200" cy="1651591"/>
          </a:xfrm>
          <a:prstGeom prst="rect">
            <a:avLst/>
          </a:prstGeom>
          <a:solidFill>
            <a:srgbClr val="005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E0E719-0104-A242-8677-11F999E9D357}"/>
              </a:ext>
            </a:extLst>
          </p:cNvPr>
          <p:cNvSpPr/>
          <p:nvPr/>
        </p:nvSpPr>
        <p:spPr>
          <a:xfrm>
            <a:off x="4550735" y="2218660"/>
            <a:ext cx="2743200" cy="1651591"/>
          </a:xfrm>
          <a:prstGeom prst="rect">
            <a:avLst/>
          </a:prstGeom>
          <a:solidFill>
            <a:srgbClr val="005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B127E5-8DCB-9B4A-B054-F49A3658EF5E}"/>
              </a:ext>
            </a:extLst>
          </p:cNvPr>
          <p:cNvSpPr/>
          <p:nvPr/>
        </p:nvSpPr>
        <p:spPr>
          <a:xfrm>
            <a:off x="4550735" y="4231758"/>
            <a:ext cx="2743200" cy="1963479"/>
          </a:xfrm>
          <a:prstGeom prst="rect">
            <a:avLst/>
          </a:prstGeom>
          <a:solidFill>
            <a:srgbClr val="005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4A133B-9D8F-1944-AA0F-3CC48B78EBE5}"/>
              </a:ext>
            </a:extLst>
          </p:cNvPr>
          <p:cNvSpPr/>
          <p:nvPr/>
        </p:nvSpPr>
        <p:spPr>
          <a:xfrm>
            <a:off x="8817935" y="3239387"/>
            <a:ext cx="2743200" cy="1651592"/>
          </a:xfrm>
          <a:prstGeom prst="rect">
            <a:avLst/>
          </a:prstGeom>
          <a:solidFill>
            <a:srgbClr val="9FC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3FFAE1E-9432-204A-99CC-DB9DB9F89105}"/>
              </a:ext>
            </a:extLst>
          </p:cNvPr>
          <p:cNvSpPr txBox="1"/>
          <p:nvPr/>
        </p:nvSpPr>
        <p:spPr>
          <a:xfrm>
            <a:off x="694660" y="2644345"/>
            <a:ext cx="2714847" cy="800219"/>
          </a:xfrm>
          <a:prstGeom prst="rect">
            <a:avLst/>
          </a:prstGeom>
          <a:noFill/>
        </p:spPr>
        <p:txBody>
          <a:bodyPr wrap="square" rtlCol="0">
            <a:spAutoFit/>
          </a:bodyPr>
          <a:lstStyle/>
          <a:p>
            <a:pPr algn="ctr"/>
            <a:r>
              <a:rPr lang="en-US" b="1">
                <a:solidFill>
                  <a:schemeClr val="bg1"/>
                </a:solidFill>
                <a:latin typeface="Segoe UI Semibold" panose="020B0502040204020203" pitchFamily="34" charset="0"/>
                <a:cs typeface="Segoe UI Semibold" panose="020B0502040204020203" pitchFamily="34" charset="0"/>
              </a:rPr>
              <a:t>Hazard identification</a:t>
            </a:r>
          </a:p>
          <a:p>
            <a:pPr algn="ctr"/>
            <a:r>
              <a:rPr lang="en-US" sz="1400">
                <a:solidFill>
                  <a:schemeClr val="bg1"/>
                </a:solidFill>
                <a:latin typeface="Segoe UI Semilight" panose="020B0402040204020203" pitchFamily="34" charset="0"/>
                <a:cs typeface="Segoe UI Semilight" panose="020B0402040204020203" pitchFamily="34" charset="0"/>
              </a:rPr>
              <a:t>What health problems are caused by the pollutant?</a:t>
            </a:r>
          </a:p>
        </p:txBody>
      </p:sp>
      <p:sp>
        <p:nvSpPr>
          <p:cNvPr id="11" name="TextBox 10">
            <a:extLst>
              <a:ext uri="{FF2B5EF4-FFF2-40B4-BE49-F238E27FC236}">
                <a16:creationId xmlns:a16="http://schemas.microsoft.com/office/drawing/2014/main" id="{51A529F8-E412-4649-99A4-F26EAABF4D52}"/>
              </a:ext>
            </a:extLst>
          </p:cNvPr>
          <p:cNvSpPr txBox="1"/>
          <p:nvPr/>
        </p:nvSpPr>
        <p:spPr>
          <a:xfrm>
            <a:off x="4564910" y="2512933"/>
            <a:ext cx="2714847" cy="1077218"/>
          </a:xfrm>
          <a:prstGeom prst="rect">
            <a:avLst/>
          </a:prstGeom>
          <a:noFill/>
        </p:spPr>
        <p:txBody>
          <a:bodyPr wrap="square" rtlCol="0">
            <a:spAutoFit/>
          </a:bodyPr>
          <a:lstStyle/>
          <a:p>
            <a:pPr algn="ctr"/>
            <a:r>
              <a:rPr lang="en-US" b="1">
                <a:solidFill>
                  <a:schemeClr val="bg1"/>
                </a:solidFill>
                <a:latin typeface="Segoe UI Semibold" panose="020B0502040204020203" pitchFamily="34" charset="0"/>
                <a:cs typeface="Segoe UI Semibold" panose="020B0502040204020203" pitchFamily="34" charset="0"/>
              </a:rPr>
              <a:t>Dose-response assessment</a:t>
            </a:r>
          </a:p>
          <a:p>
            <a:pPr algn="ctr"/>
            <a:r>
              <a:rPr lang="en-US" sz="1400">
                <a:solidFill>
                  <a:schemeClr val="bg1"/>
                </a:solidFill>
                <a:latin typeface="Segoe UI Semilight" panose="020B0402040204020203" pitchFamily="34" charset="0"/>
                <a:cs typeface="Segoe UI Semilight" panose="020B0402040204020203" pitchFamily="34" charset="0"/>
              </a:rPr>
              <a:t>What are the health problems </a:t>
            </a:r>
            <a:br>
              <a:rPr lang="en-US" sz="1400">
                <a:solidFill>
                  <a:schemeClr val="bg1"/>
                </a:solidFill>
                <a:latin typeface="Segoe UI Semilight" panose="020B0402040204020203" pitchFamily="34" charset="0"/>
                <a:cs typeface="Segoe UI Semilight" panose="020B0402040204020203" pitchFamily="34" charset="0"/>
              </a:rPr>
            </a:br>
            <a:r>
              <a:rPr lang="en-US" sz="1400">
                <a:solidFill>
                  <a:schemeClr val="bg1"/>
                </a:solidFill>
                <a:latin typeface="Segoe UI Semilight" panose="020B0402040204020203" pitchFamily="34" charset="0"/>
                <a:cs typeface="Segoe UI Semilight" panose="020B0402040204020203" pitchFamily="34" charset="0"/>
              </a:rPr>
              <a:t>at different exposures?</a:t>
            </a:r>
          </a:p>
        </p:txBody>
      </p:sp>
      <p:sp>
        <p:nvSpPr>
          <p:cNvPr id="13" name="TextBox 12">
            <a:extLst>
              <a:ext uri="{FF2B5EF4-FFF2-40B4-BE49-F238E27FC236}">
                <a16:creationId xmlns:a16="http://schemas.microsoft.com/office/drawing/2014/main" id="{2A9981B2-DFEB-7A46-A184-CCD20419AFF1}"/>
              </a:ext>
            </a:extLst>
          </p:cNvPr>
          <p:cNvSpPr txBox="1"/>
          <p:nvPr/>
        </p:nvSpPr>
        <p:spPr>
          <a:xfrm>
            <a:off x="4564911" y="4599969"/>
            <a:ext cx="2714847" cy="1231106"/>
          </a:xfrm>
          <a:prstGeom prst="rect">
            <a:avLst/>
          </a:prstGeom>
          <a:noFill/>
        </p:spPr>
        <p:txBody>
          <a:bodyPr wrap="square" rtlCol="0">
            <a:spAutoFit/>
          </a:bodyPr>
          <a:lstStyle/>
          <a:p>
            <a:pPr algn="ctr"/>
            <a:r>
              <a:rPr lang="en-US" b="1">
                <a:solidFill>
                  <a:schemeClr val="bg1"/>
                </a:solidFill>
                <a:latin typeface="Segoe UI Semibold" panose="020B0502040204020203" pitchFamily="34" charset="0"/>
                <a:cs typeface="Segoe UI Semibold" panose="020B0502040204020203" pitchFamily="34" charset="0"/>
              </a:rPr>
              <a:t>Exposure assessment</a:t>
            </a:r>
          </a:p>
          <a:p>
            <a:pPr algn="ctr"/>
            <a:r>
              <a:rPr lang="en-US" sz="1400">
                <a:solidFill>
                  <a:schemeClr val="bg1"/>
                </a:solidFill>
                <a:latin typeface="Segoe UI Semilight" panose="020B0402040204020203" pitchFamily="34" charset="0"/>
                <a:cs typeface="Segoe UI Semilight" panose="020B0402040204020203" pitchFamily="34" charset="0"/>
              </a:rPr>
              <a:t>How much of the pollutant </a:t>
            </a:r>
            <a:br>
              <a:rPr lang="en-US" sz="1400">
                <a:solidFill>
                  <a:schemeClr val="bg1"/>
                </a:solidFill>
                <a:latin typeface="Segoe UI Semilight" panose="020B0402040204020203" pitchFamily="34" charset="0"/>
                <a:cs typeface="Segoe UI Semilight" panose="020B0402040204020203" pitchFamily="34" charset="0"/>
              </a:rPr>
            </a:br>
            <a:r>
              <a:rPr lang="en-US" sz="1400">
                <a:solidFill>
                  <a:schemeClr val="bg1"/>
                </a:solidFill>
                <a:latin typeface="Segoe UI Semilight" panose="020B0402040204020203" pitchFamily="34" charset="0"/>
                <a:cs typeface="Segoe UI Semilight" panose="020B0402040204020203" pitchFamily="34" charset="0"/>
              </a:rPr>
              <a:t>are people exposed to in a specific time period? How </a:t>
            </a:r>
            <a:br>
              <a:rPr lang="en-US" sz="1400">
                <a:solidFill>
                  <a:schemeClr val="bg1"/>
                </a:solidFill>
                <a:latin typeface="Segoe UI Semilight" panose="020B0402040204020203" pitchFamily="34" charset="0"/>
                <a:cs typeface="Segoe UI Semilight" panose="020B0402040204020203" pitchFamily="34" charset="0"/>
              </a:rPr>
            </a:br>
            <a:r>
              <a:rPr lang="en-US" sz="1400">
                <a:solidFill>
                  <a:schemeClr val="bg1"/>
                </a:solidFill>
                <a:latin typeface="Segoe UI Semilight" panose="020B0402040204020203" pitchFamily="34" charset="0"/>
                <a:cs typeface="Segoe UI Semilight" panose="020B0402040204020203" pitchFamily="34" charset="0"/>
              </a:rPr>
              <a:t>many people are exposed?</a:t>
            </a:r>
          </a:p>
        </p:txBody>
      </p:sp>
      <p:sp>
        <p:nvSpPr>
          <p:cNvPr id="14" name="TextBox 13">
            <a:extLst>
              <a:ext uri="{FF2B5EF4-FFF2-40B4-BE49-F238E27FC236}">
                <a16:creationId xmlns:a16="http://schemas.microsoft.com/office/drawing/2014/main" id="{880E2250-DF1B-A44A-B5DA-AE0BEF2C15BC}"/>
              </a:ext>
            </a:extLst>
          </p:cNvPr>
          <p:cNvSpPr txBox="1"/>
          <p:nvPr/>
        </p:nvSpPr>
        <p:spPr>
          <a:xfrm>
            <a:off x="8832111" y="3557351"/>
            <a:ext cx="2714847" cy="1015663"/>
          </a:xfrm>
          <a:prstGeom prst="rect">
            <a:avLst/>
          </a:prstGeom>
          <a:noFill/>
        </p:spPr>
        <p:txBody>
          <a:bodyPr wrap="square" rtlCol="0">
            <a:spAutoFit/>
          </a:bodyPr>
          <a:lstStyle/>
          <a:p>
            <a:pPr algn="ctr"/>
            <a:r>
              <a:rPr lang="en-US" b="1">
                <a:latin typeface="Segoe UI Semibold" panose="020B0502040204020203" pitchFamily="34" charset="0"/>
                <a:cs typeface="Segoe UI Semibold" panose="020B0502040204020203" pitchFamily="34" charset="0"/>
              </a:rPr>
              <a:t>Risk characterization</a:t>
            </a:r>
          </a:p>
          <a:p>
            <a:pPr algn="ctr"/>
            <a:r>
              <a:rPr lang="en-US" sz="1400">
                <a:latin typeface="Segoe UI Semilight" panose="020B0402040204020203" pitchFamily="34" charset="0"/>
                <a:cs typeface="Segoe UI Semilight" panose="020B0402040204020203" pitchFamily="34" charset="0"/>
              </a:rPr>
              <a:t>What is the extra risk of </a:t>
            </a:r>
            <a:br>
              <a:rPr lang="en-US" sz="1400">
                <a:latin typeface="Segoe UI Semilight" panose="020B0402040204020203" pitchFamily="34" charset="0"/>
                <a:cs typeface="Segoe UI Semilight" panose="020B0402040204020203" pitchFamily="34" charset="0"/>
              </a:rPr>
            </a:br>
            <a:r>
              <a:rPr lang="en-US" sz="1400">
                <a:latin typeface="Segoe UI Semilight" panose="020B0402040204020203" pitchFamily="34" charset="0"/>
                <a:cs typeface="Segoe UI Semilight" panose="020B0402040204020203" pitchFamily="34" charset="0"/>
              </a:rPr>
              <a:t>health problems in people </a:t>
            </a:r>
            <a:br>
              <a:rPr lang="en-US" sz="1400">
                <a:latin typeface="Segoe UI Semilight" panose="020B0402040204020203" pitchFamily="34" charset="0"/>
                <a:cs typeface="Segoe UI Semilight" panose="020B0402040204020203" pitchFamily="34" charset="0"/>
              </a:rPr>
            </a:br>
            <a:r>
              <a:rPr lang="en-US" sz="1400">
                <a:latin typeface="Segoe UI Semilight" panose="020B0402040204020203" pitchFamily="34" charset="0"/>
                <a:cs typeface="Segoe UI Semilight" panose="020B0402040204020203" pitchFamily="34" charset="0"/>
              </a:rPr>
              <a:t>who were exposed?</a:t>
            </a:r>
          </a:p>
        </p:txBody>
      </p:sp>
      <p:cxnSp>
        <p:nvCxnSpPr>
          <p:cNvPr id="15" name="Straight Arrow Connector 14">
            <a:extLst>
              <a:ext uri="{FF2B5EF4-FFF2-40B4-BE49-F238E27FC236}">
                <a16:creationId xmlns:a16="http://schemas.microsoft.com/office/drawing/2014/main" id="{D27499AC-62CA-5A44-8262-2D314E4F32DD}"/>
              </a:ext>
            </a:extLst>
          </p:cNvPr>
          <p:cNvCxnSpPr/>
          <p:nvPr/>
        </p:nvCxnSpPr>
        <p:spPr>
          <a:xfrm>
            <a:off x="3593805" y="3051542"/>
            <a:ext cx="786809" cy="10210"/>
          </a:xfrm>
          <a:prstGeom prst="straightConnector1">
            <a:avLst/>
          </a:prstGeom>
          <a:ln w="317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334ED66-AAD1-6A49-B32D-27E1C18F5A45}"/>
              </a:ext>
            </a:extLst>
          </p:cNvPr>
          <p:cNvCxnSpPr/>
          <p:nvPr/>
        </p:nvCxnSpPr>
        <p:spPr>
          <a:xfrm>
            <a:off x="7889358" y="4058091"/>
            <a:ext cx="786809" cy="10210"/>
          </a:xfrm>
          <a:prstGeom prst="straightConnector1">
            <a:avLst/>
          </a:prstGeom>
          <a:ln w="317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069D47-93D0-A748-9E6B-582374D6DDBB}"/>
              </a:ext>
            </a:extLst>
          </p:cNvPr>
          <p:cNvCxnSpPr/>
          <p:nvPr/>
        </p:nvCxnSpPr>
        <p:spPr>
          <a:xfrm>
            <a:off x="7428614" y="3051542"/>
            <a:ext cx="453656"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080C91-082D-7041-94C8-2297A3B89895}"/>
              </a:ext>
            </a:extLst>
          </p:cNvPr>
          <p:cNvCxnSpPr/>
          <p:nvPr/>
        </p:nvCxnSpPr>
        <p:spPr>
          <a:xfrm>
            <a:off x="7428614" y="5206407"/>
            <a:ext cx="453656"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F151D9-75E1-9E45-B9F6-2C6DF48AE046}"/>
              </a:ext>
            </a:extLst>
          </p:cNvPr>
          <p:cNvCxnSpPr>
            <a:cxnSpLocks/>
          </p:cNvCxnSpPr>
          <p:nvPr/>
        </p:nvCxnSpPr>
        <p:spPr>
          <a:xfrm>
            <a:off x="7875182" y="3044454"/>
            <a:ext cx="0" cy="2179253"/>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34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820017-9708-4E58-959A-30B457626045}"/>
              </a:ext>
            </a:extLst>
          </p:cNvPr>
          <p:cNvSpPr>
            <a:spLocks noGrp="1"/>
          </p:cNvSpPr>
          <p:nvPr>
            <p:ph type="title"/>
          </p:nvPr>
        </p:nvSpPr>
        <p:spPr/>
        <p:txBody>
          <a:bodyPr/>
          <a:lstStyle/>
          <a:p>
            <a:r>
              <a:rPr lang="en-US"/>
              <a:t>Risk</a:t>
            </a:r>
          </a:p>
        </p:txBody>
      </p:sp>
      <p:sp>
        <p:nvSpPr>
          <p:cNvPr id="5" name="Content Placeholder 4">
            <a:extLst>
              <a:ext uri="{FF2B5EF4-FFF2-40B4-BE49-F238E27FC236}">
                <a16:creationId xmlns:a16="http://schemas.microsoft.com/office/drawing/2014/main" id="{64B0116D-1D4B-40F0-B7EA-45528829B02E}"/>
              </a:ext>
            </a:extLst>
          </p:cNvPr>
          <p:cNvSpPr>
            <a:spLocks noGrp="1"/>
          </p:cNvSpPr>
          <p:nvPr>
            <p:ph sz="quarter" idx="13"/>
          </p:nvPr>
        </p:nvSpPr>
        <p:spPr>
          <a:xfrm>
            <a:off x="838200" y="2191411"/>
            <a:ext cx="10614434" cy="3257657"/>
          </a:xfrm>
        </p:spPr>
        <p:txBody>
          <a:bodyPr>
            <a:normAutofit/>
          </a:bodyPr>
          <a:lstStyle/>
          <a:p>
            <a:r>
              <a:rPr lang="en-US" b="1">
                <a:solidFill>
                  <a:schemeClr val="tx1"/>
                </a:solidFill>
              </a:rPr>
              <a:t>Cancer risk:</a:t>
            </a:r>
            <a:r>
              <a:rPr lang="en-US">
                <a:solidFill>
                  <a:schemeClr val="tx1"/>
                </a:solidFill>
              </a:rPr>
              <a:t> The probability that a person will develop </a:t>
            </a:r>
            <a:br>
              <a:rPr lang="en-US">
                <a:solidFill>
                  <a:schemeClr val="tx1"/>
                </a:solidFill>
              </a:rPr>
            </a:br>
            <a:r>
              <a:rPr lang="en-US">
                <a:solidFill>
                  <a:schemeClr val="tx1"/>
                </a:solidFill>
              </a:rPr>
              <a:t>cancer over their lifetime as a result of </a:t>
            </a:r>
            <a:r>
              <a:rPr lang="en-US"/>
              <a:t>long-term</a:t>
            </a:r>
            <a:r>
              <a:rPr lang="en-US">
                <a:solidFill>
                  <a:schemeClr val="tx1"/>
                </a:solidFill>
              </a:rPr>
              <a:t> exposure </a:t>
            </a:r>
            <a:br>
              <a:rPr lang="en-US">
                <a:solidFill>
                  <a:schemeClr val="tx1"/>
                </a:solidFill>
              </a:rPr>
            </a:br>
            <a:r>
              <a:rPr lang="en-US">
                <a:solidFill>
                  <a:schemeClr val="tx1"/>
                </a:solidFill>
              </a:rPr>
              <a:t>to carcinogenic chemicals</a:t>
            </a:r>
          </a:p>
          <a:p>
            <a:r>
              <a:rPr lang="en-US" b="1">
                <a:solidFill>
                  <a:schemeClr val="tx1"/>
                </a:solidFill>
              </a:rPr>
              <a:t>Non-cancer risk:</a:t>
            </a:r>
            <a:r>
              <a:rPr lang="en-US">
                <a:solidFill>
                  <a:schemeClr val="tx1"/>
                </a:solidFill>
              </a:rPr>
              <a:t> The highest level of exposure to a chemical that should cause no </a:t>
            </a:r>
            <a:r>
              <a:rPr lang="en-US"/>
              <a:t>harmful non-cancer </a:t>
            </a:r>
            <a:r>
              <a:rPr lang="en-US">
                <a:solidFill>
                  <a:schemeClr val="tx1"/>
                </a:solidFill>
              </a:rPr>
              <a:t>effects</a:t>
            </a:r>
            <a:endParaRPr lang="en-US"/>
          </a:p>
        </p:txBody>
      </p:sp>
    </p:spTree>
    <p:extLst>
      <p:ext uri="{BB962C8B-B14F-4D97-AF65-F5344CB8AC3E}">
        <p14:creationId xmlns:p14="http://schemas.microsoft.com/office/powerpoint/2010/main" val="3900285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0C40-2914-48C2-B65B-92E6924DB0E3}"/>
              </a:ext>
            </a:extLst>
          </p:cNvPr>
          <p:cNvSpPr>
            <a:spLocks noGrp="1"/>
          </p:cNvSpPr>
          <p:nvPr>
            <p:ph type="title"/>
          </p:nvPr>
        </p:nvSpPr>
        <p:spPr>
          <a:xfrm>
            <a:off x="304800" y="485775"/>
            <a:ext cx="2636108" cy="5256999"/>
          </a:xfrm>
        </p:spPr>
        <p:txBody>
          <a:bodyPr>
            <a:normAutofit/>
          </a:bodyPr>
          <a:lstStyle/>
          <a:p>
            <a:r>
              <a:rPr lang="en-US" sz="3600" dirty="0">
                <a:latin typeface="Segoe UI Semilight" panose="020B0402040204020203" pitchFamily="34" charset="0"/>
                <a:cs typeface="Segoe UI Semilight" panose="020B0402040204020203" pitchFamily="34" charset="0"/>
              </a:rPr>
              <a:t>Incremental risk guidelines</a:t>
            </a:r>
          </a:p>
        </p:txBody>
      </p:sp>
      <p:sp>
        <p:nvSpPr>
          <p:cNvPr id="3" name="Content Placeholder 2">
            <a:extLst>
              <a:ext uri="{FF2B5EF4-FFF2-40B4-BE49-F238E27FC236}">
                <a16:creationId xmlns:a16="http://schemas.microsoft.com/office/drawing/2014/main" id="{324318E3-4028-424A-BD67-8D7AEF31C2C4}"/>
              </a:ext>
            </a:extLst>
          </p:cNvPr>
          <p:cNvSpPr>
            <a:spLocks noGrp="1"/>
          </p:cNvSpPr>
          <p:nvPr>
            <p:ph sz="quarter" idx="11"/>
          </p:nvPr>
        </p:nvSpPr>
        <p:spPr>
          <a:xfrm>
            <a:off x="3743324" y="634352"/>
            <a:ext cx="7610475" cy="5256998"/>
          </a:xfrm>
        </p:spPr>
        <p:txBody>
          <a:bodyPr>
            <a:normAutofit/>
          </a:bodyPr>
          <a:lstStyle/>
          <a:p>
            <a:pPr marL="0" indent="0" algn="l">
              <a:buNone/>
            </a:pPr>
            <a:r>
              <a:rPr lang="en-US">
                <a:latin typeface="Source Sans Pro" panose="020B0503030403020204" pitchFamily="34" charset="0"/>
              </a:rPr>
              <a:t>Calculated</a:t>
            </a:r>
            <a:r>
              <a:rPr lang="en-US" b="0" i="0">
                <a:effectLst/>
                <a:latin typeface="Source Sans Pro" panose="020B0503030403020204" pitchFamily="34" charset="0"/>
              </a:rPr>
              <a:t> risk results are compared to the following facility risk guidelines developed by the Minnesota Department of Health, in accordance  with U.S. EPA guidance</a:t>
            </a:r>
          </a:p>
          <a:p>
            <a:pPr algn="l">
              <a:buFont typeface="Arial" panose="020B0604020202020204" pitchFamily="34" charset="0"/>
              <a:buChar char="•"/>
            </a:pPr>
            <a:r>
              <a:rPr lang="en-US" b="0" i="0">
                <a:effectLst/>
                <a:latin typeface="Source Sans Pro" panose="020B0503030403020204" pitchFamily="34" charset="0"/>
              </a:rPr>
              <a:t>Total facility cancer risk below or at: </a:t>
            </a:r>
            <a:br>
              <a:rPr lang="en-US" b="0" i="0">
                <a:effectLst/>
                <a:latin typeface="Source Sans Pro" panose="020B0503030403020204" pitchFamily="34" charset="0"/>
              </a:rPr>
            </a:br>
            <a:r>
              <a:rPr lang="en-US" b="1" i="0">
                <a:effectLst/>
                <a:latin typeface="Source Sans Pro" panose="020B0503030403020204" pitchFamily="34" charset="0"/>
              </a:rPr>
              <a:t>1 in 100,000 (1 x 10</a:t>
            </a:r>
            <a:r>
              <a:rPr lang="en-US" b="1" i="0" baseline="30000">
                <a:effectLst/>
                <a:latin typeface="Source Sans Pro" panose="020B0503030403020204" pitchFamily="34" charset="0"/>
              </a:rPr>
              <a:t>-5</a:t>
            </a:r>
            <a:r>
              <a:rPr lang="en-US" b="1" i="0">
                <a:effectLst/>
                <a:latin typeface="Source Sans Pro" panose="020B0503030403020204" pitchFamily="34" charset="0"/>
              </a:rPr>
              <a:t>)</a:t>
            </a:r>
            <a:endParaRPr lang="en-US" b="0" i="0">
              <a:effectLst/>
              <a:latin typeface="Source Sans Pro" panose="020B0503030403020204" pitchFamily="34" charset="0"/>
            </a:endParaRPr>
          </a:p>
          <a:p>
            <a:pPr algn="l">
              <a:buFont typeface="Arial" panose="020B0604020202020204" pitchFamily="34" charset="0"/>
              <a:buChar char="•"/>
            </a:pPr>
            <a:r>
              <a:rPr lang="en-US" b="0" i="0">
                <a:effectLst/>
                <a:latin typeface="Source Sans Pro" panose="020B0503030403020204" pitchFamily="34" charset="0"/>
              </a:rPr>
              <a:t>Total facility hazard index below or at: </a:t>
            </a:r>
            <a:r>
              <a:rPr lang="en-US" b="1" i="0">
                <a:effectLst/>
                <a:latin typeface="Source Sans Pro" panose="020B0503030403020204" pitchFamily="34" charset="0"/>
              </a:rPr>
              <a:t>1</a:t>
            </a:r>
            <a:endParaRPr lang="en-US" b="0" i="0">
              <a:effectLst/>
              <a:latin typeface="Source Sans Pro" panose="020B0503030403020204" pitchFamily="34" charset="0"/>
            </a:endParaRPr>
          </a:p>
        </p:txBody>
      </p:sp>
    </p:spTree>
    <p:extLst>
      <p:ext uri="{BB962C8B-B14F-4D97-AF65-F5344CB8AC3E}">
        <p14:creationId xmlns:p14="http://schemas.microsoft.com/office/powerpoint/2010/main" val="327455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C0F5-E3BF-42EE-ACEE-11C4FCD7A5FB}"/>
              </a:ext>
            </a:extLst>
          </p:cNvPr>
          <p:cNvSpPr>
            <a:spLocks noGrp="1"/>
          </p:cNvSpPr>
          <p:nvPr>
            <p:ph type="title"/>
          </p:nvPr>
        </p:nvSpPr>
        <p:spPr/>
        <p:txBody>
          <a:bodyPr>
            <a:normAutofit/>
          </a:bodyPr>
          <a:lstStyle/>
          <a:p>
            <a:r>
              <a:rPr lang="en-US" sz="3600" dirty="0" err="1">
                <a:latin typeface="Segoe UI Semilight" panose="020B0402040204020203" pitchFamily="34" charset="0"/>
                <a:cs typeface="Segoe UI Semilight" panose="020B0402040204020203" pitchFamily="34" charset="0"/>
              </a:rPr>
              <a:t>MNRisks</a:t>
            </a:r>
            <a:endParaRPr lang="en-US" sz="3600" b="1" dirty="0">
              <a:solidFill>
                <a:schemeClr val="accent6">
                  <a:lumMod val="50000"/>
                  <a:lumOff val="50000"/>
                </a:schemeClr>
              </a:solidFill>
              <a:latin typeface="Segoe UI Semilight" panose="020B0402040204020203" pitchFamily="34" charset="0"/>
              <a:cs typeface="Segoe UI Semilight" panose="020B0402040204020203" pitchFamily="34" charset="0"/>
            </a:endParaRPr>
          </a:p>
        </p:txBody>
      </p:sp>
      <p:sp>
        <p:nvSpPr>
          <p:cNvPr id="3" name="Content Placeholder 2">
            <a:extLst>
              <a:ext uri="{FF2B5EF4-FFF2-40B4-BE49-F238E27FC236}">
                <a16:creationId xmlns:a16="http://schemas.microsoft.com/office/drawing/2014/main" id="{9BCD1BDE-0E68-432E-9946-74B9D1B54865}"/>
              </a:ext>
            </a:extLst>
          </p:cNvPr>
          <p:cNvSpPr>
            <a:spLocks noGrp="1"/>
          </p:cNvSpPr>
          <p:nvPr>
            <p:ph sz="quarter" idx="11"/>
          </p:nvPr>
        </p:nvSpPr>
        <p:spPr>
          <a:xfrm>
            <a:off x="3743324" y="587829"/>
            <a:ext cx="7960996" cy="5027664"/>
          </a:xfrm>
        </p:spPr>
        <p:txBody>
          <a:bodyPr>
            <a:normAutofit/>
          </a:bodyPr>
          <a:lstStyle/>
          <a:p>
            <a:r>
              <a:rPr lang="en-US" i="1">
                <a:solidFill>
                  <a:schemeClr val="tx1"/>
                </a:solidFill>
              </a:rPr>
              <a:t>Minnesota Statewide Screening of Human Health Risks from Air Pollution</a:t>
            </a:r>
          </a:p>
          <a:p>
            <a:r>
              <a:rPr lang="en-US">
                <a:solidFill>
                  <a:schemeClr val="tx1"/>
                </a:solidFill>
              </a:rPr>
              <a:t>Air toxics risk-screening tool </a:t>
            </a:r>
          </a:p>
          <a:p>
            <a:r>
              <a:rPr lang="en-US"/>
              <a:t>Modeling: air concentrations, soil, surface water</a:t>
            </a:r>
          </a:p>
          <a:p>
            <a:r>
              <a:rPr lang="en-US">
                <a:solidFill>
                  <a:schemeClr val="tx1"/>
                </a:solidFill>
              </a:rPr>
              <a:t>Last updated in 2014</a:t>
            </a:r>
          </a:p>
          <a:p>
            <a:r>
              <a:rPr lang="en-US">
                <a:solidFill>
                  <a:schemeClr val="tx1"/>
                </a:solidFill>
              </a:rPr>
              <a:t>Accounts for point sources, non–point sources, and mobile sources</a:t>
            </a:r>
            <a:endParaRPr lang="en-US"/>
          </a:p>
        </p:txBody>
      </p:sp>
    </p:spTree>
    <p:extLst>
      <p:ext uri="{BB962C8B-B14F-4D97-AF65-F5344CB8AC3E}">
        <p14:creationId xmlns:p14="http://schemas.microsoft.com/office/powerpoint/2010/main" val="3328724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Hennepin County Palette 2016">
      <a:dk1>
        <a:srgbClr val="113C66"/>
      </a:dk1>
      <a:lt1>
        <a:srgbClr val="FAFAFA"/>
      </a:lt1>
      <a:dk2>
        <a:srgbClr val="113C66"/>
      </a:dk2>
      <a:lt2>
        <a:srgbClr val="FAFAFA"/>
      </a:lt2>
      <a:accent1>
        <a:srgbClr val="0058A3"/>
      </a:accent1>
      <a:accent2>
        <a:srgbClr val="44C8F5"/>
      </a:accent2>
      <a:accent3>
        <a:srgbClr val="9FCC3B"/>
      </a:accent3>
      <a:accent4>
        <a:srgbClr val="F7931E"/>
      </a:accent4>
      <a:accent5>
        <a:srgbClr val="EF413C"/>
      </a:accent5>
      <a:accent6>
        <a:srgbClr val="3E1151"/>
      </a:accent6>
      <a:hlink>
        <a:srgbClr val="00AEEF"/>
      </a:hlink>
      <a:folHlink>
        <a:srgbClr val="44C8F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E_PPT_Template" id="{8DAA3D86-238C-974A-8024-0F7F38EB2293}" vid="{CBA40564-BE94-4849-9AA6-66016EA6C0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2484</TotalTime>
  <Words>4393</Words>
  <Application>Microsoft Macintosh PowerPoint</Application>
  <PresentationFormat>Widescreen</PresentationFormat>
  <Paragraphs>247</Paragraphs>
  <Slides>26</Slides>
  <Notes>26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Calibri Light</vt:lpstr>
      <vt:lpstr>Roboto</vt:lpstr>
      <vt:lpstr>Segoe UI</vt:lpstr>
      <vt:lpstr>Segoe UI Light</vt:lpstr>
      <vt:lpstr>Segoe UI Semibold</vt:lpstr>
      <vt:lpstr>Segoe UI Semilight</vt:lpstr>
      <vt:lpstr>Source Sans Pro</vt:lpstr>
      <vt:lpstr>Symbol</vt:lpstr>
      <vt:lpstr>Times New Roman</vt:lpstr>
      <vt:lpstr>Office Theme</vt:lpstr>
      <vt:lpstr>1_Office Theme</vt:lpstr>
      <vt:lpstr>HERC air emissions and impact on health</vt:lpstr>
      <vt:lpstr>PowerPoint Presentation</vt:lpstr>
      <vt:lpstr>PowerPoint Presentation</vt:lpstr>
      <vt:lpstr>Emissions come from “sources”</vt:lpstr>
      <vt:lpstr>Minnesota and Hennepin County  emissions by source</vt:lpstr>
      <vt:lpstr>The four steps of risk assessment</vt:lpstr>
      <vt:lpstr>Risk</vt:lpstr>
      <vt:lpstr>Incremental risk guidelines</vt:lpstr>
      <vt:lpstr>MNRisks</vt:lpstr>
      <vt:lpstr>MNRisks</vt:lpstr>
      <vt:lpstr>PowerPoint Presentation</vt:lpstr>
      <vt:lpstr>Model output for each receptor</vt:lpstr>
      <vt:lpstr>Relative health impacts from HERC’s emissions</vt:lpstr>
      <vt:lpstr>Reference tracts for following figures</vt:lpstr>
      <vt:lpstr>Result of risk analysis by census tract  1262 – North Loop</vt:lpstr>
      <vt:lpstr>Result of risk analysis by census tract 1034 – Sumner Glenwood</vt:lpstr>
      <vt:lpstr>Result of risk analysis by census tract  1036 – St. Anthony West/Nicollet Island-East Bank</vt:lpstr>
      <vt:lpstr>Result of risk analysis by census tract  1261 – Downtown West/East</vt:lpstr>
      <vt:lpstr>Result of risk analysis by census tract 1052.01 – Loring Park</vt:lpstr>
      <vt:lpstr>Result of risk analysis by census tract 1028 – Near North/Willard-Hay</vt:lpstr>
      <vt:lpstr>Total cancer risk comparison of EJ and non-EJ designated tracts</vt:lpstr>
      <vt:lpstr>HERC cancer risk comparison of EJ and non-EJ designated tracts</vt:lpstr>
      <vt:lpstr>Total noncancer risk comparison of EJ and  non-EJ designated tracts</vt:lpstr>
      <vt:lpstr>HERC noncancer risk comparison of EJ and non-EJ designated tracts</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Impact of HERC Air Emissions on Our Health</dc:title>
  <dc:creator>David C McNary</dc:creator>
  <cp:lastModifiedBy>Leslie Myint</cp:lastModifiedBy>
  <cp:revision>29</cp:revision>
  <dcterms:created xsi:type="dcterms:W3CDTF">2022-02-01T13:37:57Z</dcterms:created>
  <dcterms:modified xsi:type="dcterms:W3CDTF">2025-08-13T13:20:02Z</dcterms:modified>
</cp:coreProperties>
</file>